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4"/>
  </p:notesMasterIdLst>
  <p:handoutMasterIdLst>
    <p:handoutMasterId r:id="rId45"/>
  </p:handoutMasterIdLst>
  <p:sldIdLst>
    <p:sldId id="265" r:id="rId3"/>
    <p:sldId id="331" r:id="rId4"/>
    <p:sldId id="332" r:id="rId5"/>
    <p:sldId id="322" r:id="rId6"/>
    <p:sldId id="326" r:id="rId7"/>
    <p:sldId id="330" r:id="rId8"/>
    <p:sldId id="335" r:id="rId9"/>
    <p:sldId id="336" r:id="rId10"/>
    <p:sldId id="340" r:id="rId11"/>
    <p:sldId id="338" r:id="rId12"/>
    <p:sldId id="391" r:id="rId13"/>
    <p:sldId id="347" r:id="rId14"/>
    <p:sldId id="388" r:id="rId15"/>
    <p:sldId id="348" r:id="rId16"/>
    <p:sldId id="350" r:id="rId17"/>
    <p:sldId id="351" r:id="rId18"/>
    <p:sldId id="352" r:id="rId19"/>
    <p:sldId id="353" r:id="rId20"/>
    <p:sldId id="362" r:id="rId21"/>
    <p:sldId id="390" r:id="rId22"/>
    <p:sldId id="359" r:id="rId23"/>
    <p:sldId id="360" r:id="rId24"/>
    <p:sldId id="354" r:id="rId25"/>
    <p:sldId id="327" r:id="rId26"/>
    <p:sldId id="342" r:id="rId27"/>
    <p:sldId id="343" r:id="rId28"/>
    <p:sldId id="345" r:id="rId29"/>
    <p:sldId id="355" r:id="rId30"/>
    <p:sldId id="365" r:id="rId31"/>
    <p:sldId id="356" r:id="rId32"/>
    <p:sldId id="377" r:id="rId33"/>
    <p:sldId id="378" r:id="rId34"/>
    <p:sldId id="389" r:id="rId35"/>
    <p:sldId id="372" r:id="rId36"/>
    <p:sldId id="370" r:id="rId37"/>
    <p:sldId id="339" r:id="rId38"/>
    <p:sldId id="375" r:id="rId39"/>
    <p:sldId id="371" r:id="rId40"/>
    <p:sldId id="366" r:id="rId41"/>
    <p:sldId id="369" r:id="rId42"/>
    <p:sldId id="324" r:id="rId43"/>
  </p:sldIdLst>
  <p:sldSz cx="12188825" cy="6858000"/>
  <p:notesSz cx="68580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6395" autoAdjust="0"/>
  </p:normalViewPr>
  <p:slideViewPr>
    <p:cSldViewPr showGuides="1">
      <p:cViewPr varScale="1">
        <p:scale>
          <a:sx n="91" d="100"/>
          <a:sy n="91" d="100"/>
        </p:scale>
        <p:origin x="84" y="42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9088EAF-6ECA-4616-85EF-35AA19C641F3}" type="datetimeFigureOut">
              <a:rPr lang="en-US"/>
              <a:t>9/8/2016</a:t>
            </a:fld>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ABD2D7A-D230-4F91-BD59-0A39C2703BA8}" type="datetimeFigureOut">
              <a:rPr lang="en-US"/>
              <a:t>9/8/2016</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who,</a:t>
            </a:r>
            <a:r>
              <a:rPr lang="en-US" baseline="0" dirty="0"/>
              <a:t> GHSP, Data, VHSA, and ISU.  What do they all do?</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36724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3EF18-C41E-43D2-B850-AC3EDE5DC220}" type="slidenum">
              <a:rPr lang="en-US" smtClean="0"/>
              <a:t>12</a:t>
            </a:fld>
            <a:endParaRPr lang="en-US"/>
          </a:p>
        </p:txBody>
      </p:sp>
    </p:spTree>
    <p:extLst>
      <p:ext uri="{BB962C8B-B14F-4D97-AF65-F5344CB8AC3E}">
        <p14:creationId xmlns:p14="http://schemas.microsoft.com/office/powerpoint/2010/main" val="312688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3EF18-C41E-43D2-B850-AC3EDE5DC220}" type="slidenum">
              <a:rPr lang="en-US" smtClean="0"/>
              <a:t>14</a:t>
            </a:fld>
            <a:endParaRPr lang="en-US"/>
          </a:p>
        </p:txBody>
      </p:sp>
    </p:spTree>
    <p:extLst>
      <p:ext uri="{BB962C8B-B14F-4D97-AF65-F5344CB8AC3E}">
        <p14:creationId xmlns:p14="http://schemas.microsoft.com/office/powerpoint/2010/main" val="386498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on</a:t>
            </a:r>
            <a:r>
              <a:rPr lang="en-US" baseline="0" dirty="0"/>
              <a:t> the PQT and the need for reports.</a:t>
            </a:r>
            <a:endParaRPr lang="en-US" dirty="0"/>
          </a:p>
        </p:txBody>
      </p:sp>
      <p:sp>
        <p:nvSpPr>
          <p:cNvPr id="4" name="Slide Number Placeholder 3"/>
          <p:cNvSpPr>
            <a:spLocks noGrp="1"/>
          </p:cNvSpPr>
          <p:nvPr>
            <p:ph type="sldNum" sz="quarter" idx="10"/>
          </p:nvPr>
        </p:nvSpPr>
        <p:spPr/>
        <p:txBody>
          <a:bodyPr/>
          <a:lstStyle/>
          <a:p>
            <a:fld id="{AB33EF18-C41E-43D2-B850-AC3EDE5DC220}" type="slidenum">
              <a:rPr lang="en-US" smtClean="0"/>
              <a:t>15</a:t>
            </a:fld>
            <a:endParaRPr lang="en-US"/>
          </a:p>
        </p:txBody>
      </p:sp>
    </p:spTree>
    <p:extLst>
      <p:ext uri="{BB962C8B-B14F-4D97-AF65-F5344CB8AC3E}">
        <p14:creationId xmlns:p14="http://schemas.microsoft.com/office/powerpoint/2010/main" val="403720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41</a:t>
            </a:fld>
            <a:endParaRPr lang="en-US"/>
          </a:p>
        </p:txBody>
      </p:sp>
    </p:spTree>
    <p:extLst>
      <p:ext uri="{BB962C8B-B14F-4D97-AF65-F5344CB8AC3E}">
        <p14:creationId xmlns:p14="http://schemas.microsoft.com/office/powerpoint/2010/main" val="3316578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September 2016</a:t>
            </a:r>
            <a:endParaRPr/>
          </a:p>
        </p:txBody>
      </p:sp>
      <p:sp>
        <p:nvSpPr>
          <p:cNvPr id="5" name="Footer Placeholder 4"/>
          <p:cNvSpPr>
            <a:spLocks noGrp="1"/>
          </p:cNvSpPr>
          <p:nvPr>
            <p:ph type="ftr" sz="quarter" idx="11"/>
          </p:nvPr>
        </p:nvSpPr>
        <p:spPr/>
        <p:txBody>
          <a:bodyPr/>
          <a:lstStyle/>
          <a:p>
            <a:r>
              <a:rPr lang="en-US"/>
              <a:t>New England Child Passenger Safety Conference</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September 2016</a:t>
            </a:r>
            <a:endParaRPr/>
          </a:p>
        </p:txBody>
      </p:sp>
      <p:sp>
        <p:nvSpPr>
          <p:cNvPr id="5" name="Footer Placeholder 4"/>
          <p:cNvSpPr>
            <a:spLocks noGrp="1"/>
          </p:cNvSpPr>
          <p:nvPr>
            <p:ph type="ftr" sz="quarter" idx="11"/>
          </p:nvPr>
        </p:nvSpPr>
        <p:spPr/>
        <p:txBody>
          <a:bodyPr/>
          <a:lstStyle/>
          <a:p>
            <a:r>
              <a:rPr lang="en-US"/>
              <a:t>New England Child Passenger Safety Conference</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8181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September 2016</a:t>
            </a:r>
            <a:endParaRPr/>
          </a:p>
        </p:txBody>
      </p:sp>
      <p:sp>
        <p:nvSpPr>
          <p:cNvPr id="5" name="Footer Placeholder 4"/>
          <p:cNvSpPr>
            <a:spLocks noGrp="1"/>
          </p:cNvSpPr>
          <p:nvPr>
            <p:ph type="ftr" sz="quarter" idx="11"/>
          </p:nvPr>
        </p:nvSpPr>
        <p:spPr/>
        <p:txBody>
          <a:bodyPr/>
          <a:lstStyle/>
          <a:p>
            <a:r>
              <a:rPr lang="en-US"/>
              <a:t>New England Child Passenger Safety Conference</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September 2016</a:t>
            </a:r>
            <a:endParaRPr/>
          </a:p>
        </p:txBody>
      </p:sp>
      <p:sp>
        <p:nvSpPr>
          <p:cNvPr id="5" name="Footer Placeholder 4"/>
          <p:cNvSpPr>
            <a:spLocks noGrp="1"/>
          </p:cNvSpPr>
          <p:nvPr>
            <p:ph type="ftr" sz="quarter" idx="11"/>
          </p:nvPr>
        </p:nvSpPr>
        <p:spPr/>
        <p:txBody>
          <a:bodyPr/>
          <a:lstStyle/>
          <a:p>
            <a:r>
              <a:rPr lang="en-US"/>
              <a:t>New England Child Passenger Safety Conference</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September 2016</a:t>
            </a:r>
            <a:endParaRPr/>
          </a:p>
        </p:txBody>
      </p:sp>
      <p:sp>
        <p:nvSpPr>
          <p:cNvPr id="6" name="Footer Placeholder 5"/>
          <p:cNvSpPr>
            <a:spLocks noGrp="1"/>
          </p:cNvSpPr>
          <p:nvPr>
            <p:ph type="ftr" sz="quarter" idx="11"/>
          </p:nvPr>
        </p:nvSpPr>
        <p:spPr/>
        <p:txBody>
          <a:bodyPr/>
          <a:lstStyle/>
          <a:p>
            <a:r>
              <a:rPr lang="en-US"/>
              <a:t>New England Child Passenger Safety Conference</a:t>
            </a:r>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September 2016</a:t>
            </a:r>
            <a:endParaRPr/>
          </a:p>
        </p:txBody>
      </p:sp>
      <p:sp>
        <p:nvSpPr>
          <p:cNvPr id="8" name="Footer Placeholder 7"/>
          <p:cNvSpPr>
            <a:spLocks noGrp="1"/>
          </p:cNvSpPr>
          <p:nvPr>
            <p:ph type="ftr" sz="quarter" idx="11"/>
          </p:nvPr>
        </p:nvSpPr>
        <p:spPr/>
        <p:txBody>
          <a:bodyPr/>
          <a:lstStyle/>
          <a:p>
            <a:r>
              <a:rPr lang="en-US"/>
              <a:t>New England Child Passenger Safety Conference</a:t>
            </a:r>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September 2016</a:t>
            </a:r>
            <a:endParaRPr/>
          </a:p>
        </p:txBody>
      </p:sp>
      <p:sp>
        <p:nvSpPr>
          <p:cNvPr id="4" name="Footer Placeholder 3"/>
          <p:cNvSpPr>
            <a:spLocks noGrp="1"/>
          </p:cNvSpPr>
          <p:nvPr>
            <p:ph type="ftr" sz="quarter" idx="11"/>
          </p:nvPr>
        </p:nvSpPr>
        <p:spPr/>
        <p:txBody>
          <a:bodyPr/>
          <a:lstStyle/>
          <a:p>
            <a:r>
              <a:rPr lang="en-US"/>
              <a:t>New England Child Passenger Safety Conference</a:t>
            </a:r>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2016</a:t>
            </a:r>
            <a:endParaRPr/>
          </a:p>
        </p:txBody>
      </p:sp>
      <p:sp>
        <p:nvSpPr>
          <p:cNvPr id="3" name="Footer Placeholder 2"/>
          <p:cNvSpPr>
            <a:spLocks noGrp="1"/>
          </p:cNvSpPr>
          <p:nvPr>
            <p:ph type="ftr" sz="quarter" idx="11"/>
          </p:nvPr>
        </p:nvSpPr>
        <p:spPr/>
        <p:txBody>
          <a:bodyPr/>
          <a:lstStyle/>
          <a:p>
            <a:r>
              <a:rPr lang="en-US"/>
              <a:t>New England Child Passenger Safety Conference</a:t>
            </a:r>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September 2016</a:t>
            </a:r>
            <a:endParaRPr/>
          </a:p>
        </p:txBody>
      </p:sp>
      <p:sp>
        <p:nvSpPr>
          <p:cNvPr id="6" name="Footer Placeholder 5"/>
          <p:cNvSpPr>
            <a:spLocks noGrp="1"/>
          </p:cNvSpPr>
          <p:nvPr>
            <p:ph type="ftr" sz="quarter" idx="11"/>
          </p:nvPr>
        </p:nvSpPr>
        <p:spPr/>
        <p:txBody>
          <a:bodyPr/>
          <a:lstStyle/>
          <a:p>
            <a:r>
              <a:rPr lang="en-US"/>
              <a:t>New England Child Passenger Safety Conference</a:t>
            </a:r>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September 2016</a:t>
            </a:r>
            <a:endParaRPr/>
          </a:p>
        </p:txBody>
      </p:sp>
      <p:sp>
        <p:nvSpPr>
          <p:cNvPr id="6" name="Footer Placeholder 5"/>
          <p:cNvSpPr>
            <a:spLocks noGrp="1"/>
          </p:cNvSpPr>
          <p:nvPr>
            <p:ph type="ftr" sz="quarter" idx="11"/>
          </p:nvPr>
        </p:nvSpPr>
        <p:spPr/>
        <p:txBody>
          <a:bodyPr/>
          <a:lstStyle/>
          <a:p>
            <a:r>
              <a:rPr lang="en-US"/>
              <a:t>New England Child Passenger Safety Conference</a:t>
            </a:r>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September 2016</a:t>
            </a:r>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New England Child Passenger Safety Conference</a:t>
            </a:r>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8.jpe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hyperlink" Target="mailto:mary.spicer@state.vt.us" TargetMode="Externa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legislature.vermont.gov/statutes/section/23/013/0125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legislature.vermont.gov/statutes/section/23/013/0125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hyperlink" Target="https://crashstats.nhtsa.dot.gov/Api/Public/ViewPublication/81215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hyperlink" Target="http://www.safercar.gov/therightseat" TargetMode="Externa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mailto:Sidney.bradley@vermont.gov" TargetMode="External"/><Relationship Id="rId2" Type="http://schemas.openxmlformats.org/officeDocument/2006/relationships/hyperlink" Target="mailto:Tanya.wells@vermont.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hyperlink" Target="https://www.facebook.com/Highwaysafetyvt/?fref=ts" TargetMode="External"/><Relationship Id="rId5" Type="http://schemas.openxmlformats.org/officeDocument/2006/relationships/hyperlink" Target="http://ghsp.vermont.gov/sites/ghsp/files/documents/CPS%20Radio%20Spot%20-%20Car%20Seat%202.mp3" TargetMode="External"/><Relationship Id="rId4" Type="http://schemas.openxmlformats.org/officeDocument/2006/relationships/hyperlink" Target="http://ghsp.vermont.gov/sites/ghsp/files/documents/CPS%20Radio%20Spot-%20Car%20Seat%201.mp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g"/><Relationship Id="rId7" Type="http://schemas.openxmlformats.org/officeDocument/2006/relationships/hyperlink" Target="http://www.beseatsmart.org/index.php" TargetMode="Externa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hyperlink" Target="http://www.trafficsafetymarketing.gov/cps" TargetMode="External"/><Relationship Id="rId5" Type="http://schemas.openxmlformats.org/officeDocument/2006/relationships/image" Target="../media/image12.jpeg"/><Relationship Id="rId4" Type="http://schemas.openxmlformats.org/officeDocument/2006/relationships/hyperlink" Target="https://www.youtube.com/watch?v=gnFXI14OJl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hyperlink" Target="http://www.ghsa.org/html/stateinfo/laws/seatbelt_laws.html" TargetMode="External"/><Relationship Id="rId5" Type="http://schemas.openxmlformats.org/officeDocument/2006/relationships/hyperlink" Target="http://www.ghsa.org/html/issues/occprotection/ciot.html" TargetMode="Externa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ghsp.vermont.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8" Type="http://schemas.openxmlformats.org/officeDocument/2006/relationships/hyperlink" Target="mailto:Danielle.Record@vermont.gov" TargetMode="External"/><Relationship Id="rId3" Type="http://schemas.openxmlformats.org/officeDocument/2006/relationships/hyperlink" Target="mailto:Evelyn.McFarlane@vermont.gov" TargetMode="External"/><Relationship Id="rId7" Type="http://schemas.openxmlformats.org/officeDocument/2006/relationships/hyperlink" Target="mailto:Scott.davidson@vermont.gov" TargetMode="External"/><Relationship Id="rId12" Type="http://schemas.openxmlformats.org/officeDocument/2006/relationships/hyperlink" Target="mailto:gregory.nagurney@vermont.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Scott.Davidson@vermont.gov" TargetMode="External"/><Relationship Id="rId11" Type="http://schemas.openxmlformats.org/officeDocument/2006/relationships/hyperlink" Target="mailto:glen.button@partner.vermont.gov" TargetMode="External"/><Relationship Id="rId5" Type="http://schemas.openxmlformats.org/officeDocument/2006/relationships/hyperlink" Target="mailto:Betsy.Ross@vermont.gov" TargetMode="External"/><Relationship Id="rId10" Type="http://schemas.openxmlformats.org/officeDocument/2006/relationships/hyperlink" Target="mailto:tom.fields@partner.vermont.gov" TargetMode="External"/><Relationship Id="rId4" Type="http://schemas.openxmlformats.org/officeDocument/2006/relationships/hyperlink" Target="mailto:James.Baraw@vermont.gov" TargetMode="External"/><Relationship Id="rId9" Type="http://schemas.openxmlformats.org/officeDocument/2006/relationships/hyperlink" Target="mailto:Allison.Laflamme@vermont.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ghsp.vermont.gov/sites/ghsp/files/documents/2016%20%20Vermont%20Highway%20Safety%20Pla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79749" y="1675030"/>
            <a:ext cx="11125200" cy="1220570"/>
          </a:xfrm>
        </p:spPr>
        <p:txBody>
          <a:bodyPr>
            <a:normAutofit fontScale="90000"/>
          </a:bodyPr>
          <a:lstStyle/>
          <a:p>
            <a:br>
              <a:rPr lang="en-US" sz="5400" dirty="0"/>
            </a:br>
            <a:r>
              <a:rPr lang="en-US" sz="4400" dirty="0"/>
              <a:t>New England Child Passenger Safety Conference</a:t>
            </a:r>
            <a:br>
              <a:rPr lang="en-US" sz="4400" dirty="0"/>
            </a:br>
            <a:r>
              <a:rPr lang="en-US" sz="2200" dirty="0"/>
              <a:t>September 9</a:t>
            </a:r>
            <a:r>
              <a:rPr lang="en-US" sz="2200" baseline="30000" dirty="0"/>
              <a:t>th</a:t>
            </a:r>
            <a:r>
              <a:rPr lang="en-US" sz="2200" dirty="0"/>
              <a:t>, 2016 </a:t>
            </a:r>
          </a:p>
        </p:txBody>
      </p:sp>
      <p:sp>
        <p:nvSpPr>
          <p:cNvPr id="4" name="Subtitle 3"/>
          <p:cNvSpPr>
            <a:spLocks noGrp="1"/>
          </p:cNvSpPr>
          <p:nvPr>
            <p:ph type="subTitle" idx="1"/>
          </p:nvPr>
        </p:nvSpPr>
        <p:spPr>
          <a:xfrm>
            <a:off x="1751012" y="3041032"/>
            <a:ext cx="8229600" cy="1219200"/>
          </a:xfrm>
        </p:spPr>
        <p:txBody>
          <a:bodyPr>
            <a:noAutofit/>
          </a:bodyPr>
          <a:lstStyle/>
          <a:p>
            <a:pPr algn="ctr"/>
            <a:r>
              <a:rPr lang="en-US" sz="2800" dirty="0"/>
              <a:t>Vermont Agency of Transportation</a:t>
            </a:r>
          </a:p>
          <a:p>
            <a:pPr algn="ctr"/>
            <a:r>
              <a:rPr lang="en-US" sz="2800" dirty="0"/>
              <a:t>Governors Highway Safety Program</a:t>
            </a:r>
          </a:p>
          <a:p>
            <a:pPr algn="ctr"/>
            <a:r>
              <a:rPr lang="en-US" sz="1800" dirty="0"/>
              <a:t>Scott Davidson, GHSP Chief</a:t>
            </a:r>
          </a:p>
          <a:p>
            <a:pPr algn="ctr"/>
            <a:r>
              <a:rPr lang="en-US" sz="1800" dirty="0"/>
              <a:t>Jim Baraw, Program Coordinator</a:t>
            </a:r>
            <a:endParaRPr lang="it-IT" sz="1800" dirty="0"/>
          </a:p>
        </p:txBody>
      </p:sp>
      <p:pic>
        <p:nvPicPr>
          <p:cNvPr id="8" name="Picture 7"/>
          <p:cNvPicPr>
            <a:picLocks noChangeAspect="1"/>
          </p:cNvPicPr>
          <p:nvPr/>
        </p:nvPicPr>
        <p:blipFill>
          <a:blip r:embed="rId2"/>
          <a:stretch>
            <a:fillRect/>
          </a:stretch>
        </p:blipFill>
        <p:spPr>
          <a:xfrm>
            <a:off x="8304212" y="364962"/>
            <a:ext cx="2428838" cy="1164636"/>
          </a:xfrm>
          <a:prstGeom prst="rect">
            <a:avLst/>
          </a:prstGeom>
          <a:noFill/>
          <a:ln>
            <a:noFill/>
          </a:ln>
          <a:effectLst>
            <a:softEdge rad="38100"/>
          </a:effectLst>
          <a:scene3d>
            <a:camera prst="orthographicFront"/>
            <a:lightRig rig="threePt" dir="t"/>
          </a:scene3d>
          <a:sp3d>
            <a:bevelT w="0" h="0"/>
          </a:sp3d>
        </p:spPr>
      </p:pic>
      <p:pic>
        <p:nvPicPr>
          <p:cNvPr id="6" name="Picture 5"/>
          <p:cNvPicPr>
            <a:picLocks noChangeAspect="1"/>
          </p:cNvPicPr>
          <p:nvPr/>
        </p:nvPicPr>
        <p:blipFill>
          <a:blip r:embed="rId3"/>
          <a:stretch>
            <a:fillRect/>
          </a:stretch>
        </p:blipFill>
        <p:spPr>
          <a:xfrm>
            <a:off x="1141412" y="442194"/>
            <a:ext cx="2936175" cy="1087404"/>
          </a:xfrm>
          <a:prstGeom prst="rect">
            <a:avLst/>
          </a:prstGeom>
        </p:spPr>
      </p:pic>
      <p:sp>
        <p:nvSpPr>
          <p:cNvPr id="7" name="Rectangle 6"/>
          <p:cNvSpPr/>
          <p:nvPr/>
        </p:nvSpPr>
        <p:spPr>
          <a:xfrm>
            <a:off x="679749" y="4572000"/>
            <a:ext cx="10659374" cy="1792798"/>
          </a:xfrm>
          <a:prstGeom prst="rect">
            <a:avLst/>
          </a:prstGeom>
        </p:spPr>
        <p:txBody>
          <a:bodyPr wrap="square">
            <a:spAutoFit/>
          </a:bodyPr>
          <a:lstStyle/>
          <a:p>
            <a:pPr algn="ctr"/>
            <a:r>
              <a:rPr lang="en-US" sz="2800" cap="all" spc="200" dirty="0"/>
              <a:t>Our Mission Statement</a:t>
            </a:r>
          </a:p>
          <a:p>
            <a:pPr algn="ctr"/>
            <a:endParaRPr lang="en-US" sz="1050" dirty="0">
              <a:solidFill>
                <a:srgbClr val="FFC000">
                  <a:lumMod val="60000"/>
                  <a:lumOff val="40000"/>
                </a:srgbClr>
              </a:solidFill>
              <a:latin typeface="Calibri"/>
            </a:endParaRPr>
          </a:p>
          <a:p>
            <a:pPr algn="ctr"/>
            <a:r>
              <a:rPr lang="en-US" cap="all" spc="200" dirty="0"/>
              <a:t>Working toward the goal of “Zero Deaths” by promoting highway safety awareness through education and enforcement, thereby reducing crashes, saving lives, and improving the overall quality of life for those using Vermont’s roadways.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10</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10" name="Subtitle 2"/>
          <p:cNvSpPr txBox="1">
            <a:spLocks/>
          </p:cNvSpPr>
          <p:nvPr/>
        </p:nvSpPr>
        <p:spPr>
          <a:xfrm>
            <a:off x="1065212" y="1752600"/>
            <a:ext cx="10363200" cy="5423434"/>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In the spring, we also conduct our</a:t>
            </a:r>
          </a:p>
          <a:p>
            <a:endParaRPr lang="en-US" dirty="0"/>
          </a:p>
          <a:p>
            <a:pPr marL="914382" lvl="1" indent="-457200" algn="l">
              <a:buFont typeface="Arial" panose="020B0604020202020204" pitchFamily="34" charset="0"/>
              <a:buChar char="•"/>
            </a:pPr>
            <a:r>
              <a:rPr lang="en-US" dirty="0"/>
              <a:t>Grant applicant workshops, </a:t>
            </a:r>
          </a:p>
          <a:p>
            <a:pPr marL="914382" lvl="1" indent="-457200" algn="l">
              <a:buFont typeface="Arial" panose="020B0604020202020204" pitchFamily="34" charset="0"/>
              <a:buChar char="•"/>
            </a:pPr>
            <a:r>
              <a:rPr lang="en-US" dirty="0"/>
              <a:t>An application review, </a:t>
            </a:r>
          </a:p>
          <a:p>
            <a:pPr marL="914382" lvl="1" indent="-457200" algn="l">
              <a:buFont typeface="Arial" panose="020B0604020202020204" pitchFamily="34" charset="0"/>
              <a:buChar char="•"/>
            </a:pPr>
            <a:r>
              <a:rPr lang="en-US" dirty="0"/>
              <a:t>The application scoring, </a:t>
            </a:r>
          </a:p>
          <a:p>
            <a:pPr marL="914382" lvl="1" indent="-457200" algn="l">
              <a:buFont typeface="Arial" panose="020B0604020202020204" pitchFamily="34" charset="0"/>
              <a:buChar char="•"/>
            </a:pPr>
            <a:r>
              <a:rPr lang="en-US" dirty="0"/>
              <a:t>The final grant approvals.</a:t>
            </a:r>
          </a:p>
          <a:p>
            <a:pPr marL="914382" lvl="1" indent="-457200" algn="l">
              <a:buFont typeface="Arial" panose="020B0604020202020204" pitchFamily="34" charset="0"/>
              <a:buChar char="•"/>
            </a:pPr>
            <a:endParaRPr lang="en-US" dirty="0"/>
          </a:p>
          <a:p>
            <a:pPr marL="457200" indent="-457200">
              <a:buFont typeface="Arial" panose="020B0604020202020204" pitchFamily="34" charset="0"/>
              <a:buChar char="•"/>
            </a:pPr>
            <a:r>
              <a:rPr lang="en-US" dirty="0"/>
              <a:t>In the fall, we conduct our grant applicant financial workshops</a:t>
            </a:r>
          </a:p>
          <a:p>
            <a:pPr marL="457200" indent="-457200">
              <a:buFont typeface="Arial" panose="020B0604020202020204" pitchFamily="34" charset="0"/>
              <a:buChar char="•"/>
            </a:pPr>
            <a:endParaRPr lang="en-US" dirty="0"/>
          </a:p>
          <a:p>
            <a:endParaRPr lang="en-US" dirty="0">
              <a:solidFill>
                <a:srgbClr val="FFFFFF">
                  <a:tint val="75000"/>
                </a:srgbClr>
              </a:solidFill>
              <a:latin typeface="Calibri"/>
            </a:endParaRPr>
          </a:p>
          <a:p>
            <a:endParaRPr lang="en-US" dirty="0">
              <a:solidFill>
                <a:srgbClr val="FFFFFF">
                  <a:tint val="75000"/>
                </a:srgbClr>
              </a:solidFill>
              <a:latin typeface="Calibri"/>
            </a:endParaRP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46643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11</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10" name="Subtitle 2"/>
          <p:cNvSpPr txBox="1">
            <a:spLocks/>
          </p:cNvSpPr>
          <p:nvPr/>
        </p:nvSpPr>
        <p:spPr>
          <a:xfrm>
            <a:off x="366322" y="1151423"/>
            <a:ext cx="11809413" cy="5423434"/>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ctr"/>
            <a:r>
              <a:rPr lang="en-US" dirty="0"/>
              <a:t>Some of our more important dates:</a:t>
            </a:r>
          </a:p>
          <a:p>
            <a:pPr lvl="0"/>
            <a:endParaRPr lang="en-US" dirty="0"/>
          </a:p>
          <a:p>
            <a:pPr lvl="0"/>
            <a:r>
              <a:rPr lang="en-US" dirty="0"/>
              <a:t>April of each year the FFY Grant cycle begins and lasts 20 months.</a:t>
            </a:r>
          </a:p>
          <a:p>
            <a:pPr lvl="0"/>
            <a:endParaRPr lang="en-US" sz="800" dirty="0"/>
          </a:p>
          <a:p>
            <a:r>
              <a:rPr lang="en-US" sz="2800" dirty="0"/>
              <a:t>April 1</a:t>
            </a:r>
            <a:r>
              <a:rPr lang="en-US" sz="2800" baseline="30000" dirty="0"/>
              <a:t>st</a:t>
            </a:r>
            <a:r>
              <a:rPr lang="en-US" sz="2800" dirty="0"/>
              <a:t>, 2016:		FFY17 Grants cycle open for applications</a:t>
            </a:r>
          </a:p>
          <a:p>
            <a:r>
              <a:rPr lang="en-US" sz="2800" dirty="0"/>
              <a:t>May: 				Review and approve grants applications for HSP</a:t>
            </a:r>
          </a:p>
          <a:p>
            <a:r>
              <a:rPr lang="en-US" sz="2800" dirty="0"/>
              <a:t>May-June: 			FFY18 Highway Safety Plan ready for submission</a:t>
            </a:r>
          </a:p>
          <a:p>
            <a:pPr lvl="0"/>
            <a:r>
              <a:rPr lang="en-US" sz="2800" dirty="0"/>
              <a:t>August-Sept:		Grant documents are prepared and go out.</a:t>
            </a:r>
          </a:p>
          <a:p>
            <a:pPr lvl="0"/>
            <a:r>
              <a:rPr lang="en-US" sz="2800" dirty="0"/>
              <a:t>October 1, 2016:		Beginning of FFY17 New Grant Year</a:t>
            </a:r>
          </a:p>
          <a:p>
            <a:pPr lvl="0"/>
            <a:r>
              <a:rPr lang="en-US" sz="2800" dirty="0"/>
              <a:t>December 31, 2016:	All 1st Quarter Requirements Due</a:t>
            </a:r>
          </a:p>
          <a:p>
            <a:pPr lvl="0"/>
            <a:r>
              <a:rPr lang="en-US" sz="2800" dirty="0"/>
              <a:t>May 30</a:t>
            </a:r>
            <a:r>
              <a:rPr lang="en-US" sz="2800" baseline="30000" dirty="0"/>
              <a:t>th</a:t>
            </a:r>
            <a:r>
              <a:rPr lang="en-US" sz="2800" dirty="0"/>
              <a:t>, 2017		All 2nd Quarter Requirements Due</a:t>
            </a:r>
          </a:p>
          <a:p>
            <a:pPr lvl="0"/>
            <a:r>
              <a:rPr lang="en-US" sz="2800" dirty="0"/>
              <a:t>June 30</a:t>
            </a:r>
            <a:r>
              <a:rPr lang="en-US" sz="2800" baseline="30000" dirty="0"/>
              <a:t>th</a:t>
            </a:r>
            <a:r>
              <a:rPr lang="en-US" sz="2800" dirty="0"/>
              <a:t>, 2017		All 3rd Quarter Requirements Due</a:t>
            </a:r>
          </a:p>
          <a:p>
            <a:pPr lvl="0"/>
            <a:r>
              <a:rPr lang="en-US" sz="2800" dirty="0"/>
              <a:t>September 30, 2017: 	Last Day of FY17 Grant Year</a:t>
            </a:r>
          </a:p>
          <a:p>
            <a:pPr lvl="0"/>
            <a:r>
              <a:rPr lang="en-US" sz="2800" dirty="0"/>
              <a:t>November 2017: 		Closeout for all FFY17 Grants.</a:t>
            </a: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dirty="0"/>
              <a:t>New England Child Passenger Safety Conference</a:t>
            </a:r>
          </a:p>
        </p:txBody>
      </p:sp>
    </p:spTree>
    <p:extLst>
      <p:ext uri="{BB962C8B-B14F-4D97-AF65-F5344CB8AC3E}">
        <p14:creationId xmlns:p14="http://schemas.microsoft.com/office/powerpoint/2010/main" val="262470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fade">
                                      <p:cBhvr>
                                        <p:cTn id="15" dur="500"/>
                                        <p:tgtEl>
                                          <p:spTgt spid="10">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fade">
                                      <p:cBhvr>
                                        <p:cTn id="18" dur="500"/>
                                        <p:tgtEl>
                                          <p:spTgt spid="10">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Effect transition="in" filter="fade">
                                      <p:cBhvr>
                                        <p:cTn id="21" dur="500"/>
                                        <p:tgtEl>
                                          <p:spTgt spid="10">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500"/>
                                        <p:tgtEl>
                                          <p:spTgt spid="10">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animEffect transition="in" filter="fade">
                                      <p:cBhvr>
                                        <p:cTn id="27" dur="500"/>
                                        <p:tgtEl>
                                          <p:spTgt spid="10">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10" end="10"/>
                                            </p:txEl>
                                          </p:spTgt>
                                        </p:tgtEl>
                                        <p:attrNameLst>
                                          <p:attrName>style.visibility</p:attrName>
                                        </p:attrNameLst>
                                      </p:cBhvr>
                                      <p:to>
                                        <p:strVal val="visible"/>
                                      </p:to>
                                    </p:set>
                                    <p:animEffect transition="in" filter="fade">
                                      <p:cBhvr>
                                        <p:cTn id="30" dur="500"/>
                                        <p:tgtEl>
                                          <p:spTgt spid="10">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animEffect transition="in" filter="fade">
                                      <p:cBhvr>
                                        <p:cTn id="33" dur="500"/>
                                        <p:tgtEl>
                                          <p:spTgt spid="10">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12" end="12"/>
                                            </p:txEl>
                                          </p:spTgt>
                                        </p:tgtEl>
                                        <p:attrNameLst>
                                          <p:attrName>style.visibility</p:attrName>
                                        </p:attrNameLst>
                                      </p:cBhvr>
                                      <p:to>
                                        <p:strVal val="visible"/>
                                      </p:to>
                                    </p:set>
                                    <p:animEffect transition="in" filter="fade">
                                      <p:cBhvr>
                                        <p:cTn id="36" dur="500"/>
                                        <p:tgtEl>
                                          <p:spTgt spid="10">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xEl>
                                              <p:pRg st="13" end="13"/>
                                            </p:txEl>
                                          </p:spTgt>
                                        </p:tgtEl>
                                        <p:attrNameLst>
                                          <p:attrName>style.visibility</p:attrName>
                                        </p:attrNameLst>
                                      </p:cBhvr>
                                      <p:to>
                                        <p:strVal val="visible"/>
                                      </p:to>
                                    </p:set>
                                    <p:animEffect transition="in" filter="fade">
                                      <p:cBhvr>
                                        <p:cTn id="39"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89012" y="228600"/>
            <a:ext cx="9753600" cy="6803979"/>
          </a:xfrm>
          <a:prstGeom prst="rect">
            <a:avLst/>
          </a:prstGeom>
        </p:spPr>
        <p:txBody>
          <a:bodyPr wrap="square">
            <a:spAutoFit/>
          </a:bodyPr>
          <a:lstStyle/>
          <a:p>
            <a:pPr algn="ctr">
              <a:lnSpc>
                <a:spcPct val="107000"/>
              </a:lnSpc>
              <a:spcAft>
                <a:spcPts val="800"/>
              </a:spcAft>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How do we make improvements?</a:t>
            </a:r>
          </a:p>
          <a:p>
            <a:pPr>
              <a:lnSpc>
                <a:spcPct val="107000"/>
              </a:lnSpc>
              <a:spcAft>
                <a:spcPts val="800"/>
              </a:spcAft>
            </a:pPr>
            <a:r>
              <a:rPr lang="en-US" sz="4800" spc="-150" dirty="0">
                <a:ln w="3175">
                  <a:noFill/>
                </a:ln>
                <a:effectLst>
                  <a:outerShdw blurRad="50800" dist="38100" dir="2700000" algn="tl" rotWithShape="0">
                    <a:prstClr val="black">
                      <a:alpha val="40000"/>
                    </a:prstClr>
                  </a:outerShdw>
                </a:effectLst>
                <a:cs typeface="Arial" charset="0"/>
              </a:rPr>
              <a:t>How do we know who?</a:t>
            </a:r>
          </a:p>
          <a:p>
            <a:pPr>
              <a:lnSpc>
                <a:spcPct val="107000"/>
              </a:lnSpc>
              <a:spcAft>
                <a:spcPts val="800"/>
              </a:spcAft>
            </a:pPr>
            <a:r>
              <a:rPr lang="en-US" sz="4800" spc="-150" dirty="0">
                <a:ln w="3175">
                  <a:noFill/>
                </a:ln>
                <a:effectLst>
                  <a:outerShdw blurRad="50800" dist="38100" dir="2700000" algn="tl" rotWithShape="0">
                    <a:prstClr val="black">
                      <a:alpha val="40000"/>
                    </a:prstClr>
                  </a:outerShdw>
                </a:effectLst>
                <a:cs typeface="Arial" charset="0"/>
              </a:rPr>
              <a:t>How do we know what?</a:t>
            </a:r>
          </a:p>
          <a:p>
            <a:pPr>
              <a:lnSpc>
                <a:spcPct val="107000"/>
              </a:lnSpc>
              <a:spcAft>
                <a:spcPts val="800"/>
              </a:spcAft>
            </a:pPr>
            <a:r>
              <a:rPr lang="en-US" sz="4800" spc="-150" dirty="0">
                <a:ln w="3175">
                  <a:noFill/>
                </a:ln>
                <a:effectLst>
                  <a:outerShdw blurRad="50800" dist="38100" dir="2700000" algn="tl" rotWithShape="0">
                    <a:prstClr val="black">
                      <a:alpha val="40000"/>
                    </a:prstClr>
                  </a:outerShdw>
                </a:effectLst>
                <a:latin typeface="+mj-lt"/>
                <a:cs typeface="Arial" charset="0"/>
              </a:rPr>
              <a:t>How do we know where?</a:t>
            </a:r>
          </a:p>
          <a:p>
            <a:pPr>
              <a:lnSpc>
                <a:spcPct val="107000"/>
              </a:lnSpc>
              <a:spcAft>
                <a:spcPts val="800"/>
              </a:spcAft>
            </a:pPr>
            <a:r>
              <a:rPr lang="en-US" sz="4800" spc="-150" dirty="0">
                <a:ln w="3175">
                  <a:noFill/>
                </a:ln>
                <a:effectLst>
                  <a:outerShdw blurRad="50800" dist="38100" dir="2700000" algn="tl" rotWithShape="0">
                    <a:prstClr val="black">
                      <a:alpha val="40000"/>
                    </a:prstClr>
                  </a:outerShdw>
                </a:effectLst>
                <a:latin typeface="+mj-lt"/>
                <a:cs typeface="Arial" charset="0"/>
              </a:rPr>
              <a:t>How do we know when?</a:t>
            </a:r>
          </a:p>
          <a:p>
            <a:pPr>
              <a:lnSpc>
                <a:spcPct val="107000"/>
              </a:lnSpc>
              <a:spcAft>
                <a:spcPts val="800"/>
              </a:spcAft>
            </a:pPr>
            <a:endParaRPr lang="en-US" sz="1000" spc="-150" dirty="0">
              <a:ln w="3175">
                <a:noFill/>
              </a:ln>
              <a:effectLst>
                <a:outerShdw blurRad="50800" dist="38100" dir="2700000" algn="tl" rotWithShape="0">
                  <a:prstClr val="black">
                    <a:alpha val="40000"/>
                  </a:prstClr>
                </a:outerShdw>
              </a:effectLst>
              <a:latin typeface="+mj-lt"/>
              <a:cs typeface="Arial" charset="0"/>
            </a:endParaRPr>
          </a:p>
          <a:p>
            <a:pPr algn="ctr">
              <a:lnSpc>
                <a:spcPct val="107000"/>
              </a:lnSpc>
              <a:spcAft>
                <a:spcPts val="800"/>
              </a:spcAft>
            </a:pPr>
            <a:r>
              <a:rPr lang="en-US" sz="6600" b="1" spc="-150" dirty="0">
                <a:ln w="3175">
                  <a:noFill/>
                </a:ln>
                <a:effectLst>
                  <a:outerShdw blurRad="50800" dist="38100" dir="2700000" algn="tl" rotWithShape="0">
                    <a:prstClr val="black">
                      <a:alpha val="40000"/>
                    </a:prstClr>
                  </a:outerShdw>
                </a:effectLst>
                <a:cs typeface="Arial" charset="0"/>
              </a:rPr>
              <a:t>WE COLLECT DATA</a:t>
            </a:r>
          </a:p>
          <a:p>
            <a:pPr>
              <a:lnSpc>
                <a:spcPct val="107000"/>
              </a:lnSpc>
              <a:spcAft>
                <a:spcPts val="800"/>
              </a:spcAft>
            </a:pP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6" name="Date Placeholder 5"/>
          <p:cNvSpPr>
            <a:spLocks noGrp="1"/>
          </p:cNvSpPr>
          <p:nvPr>
            <p:ph type="dt" sz="half" idx="10"/>
          </p:nvPr>
        </p:nvSpPr>
        <p:spPr/>
        <p:txBody>
          <a:bodyPr/>
          <a:lstStyle/>
          <a:p>
            <a:r>
              <a:rPr lang="en-US"/>
              <a:t>September 2016</a:t>
            </a:r>
          </a:p>
        </p:txBody>
      </p:sp>
      <p:sp>
        <p:nvSpPr>
          <p:cNvPr id="7" name="Footer Placeholder 6"/>
          <p:cNvSpPr>
            <a:spLocks noGrp="1"/>
          </p:cNvSpPr>
          <p:nvPr>
            <p:ph type="ftr" sz="quarter" idx="11"/>
          </p:nvPr>
        </p:nvSpPr>
        <p:spPr/>
        <p:txBody>
          <a:bodyPr/>
          <a:lstStyle/>
          <a:p>
            <a:r>
              <a:rPr lang="en-US"/>
              <a:t>New England Child Passenger Safety Conference</a:t>
            </a:r>
          </a:p>
        </p:txBody>
      </p:sp>
      <p:sp>
        <p:nvSpPr>
          <p:cNvPr id="8" name="Slide Number Placeholder 7"/>
          <p:cNvSpPr>
            <a:spLocks noGrp="1"/>
          </p:cNvSpPr>
          <p:nvPr>
            <p:ph type="sldNum" sz="quarter" idx="12"/>
          </p:nvPr>
        </p:nvSpPr>
        <p:spPr/>
        <p:txBody>
          <a:bodyPr/>
          <a:lstStyle/>
          <a:p>
            <a:fld id="{2A013F82-EE5E-44EE-A61D-E31C6657F26F}" type="slidenum">
              <a:rPr lang="en-US" smtClean="0"/>
              <a:t>12</a:t>
            </a:fld>
            <a:endParaRPr lang="en-US"/>
          </a:p>
        </p:txBody>
      </p:sp>
      <p:pic>
        <p:nvPicPr>
          <p:cNvPr id="1026" name="Picture 2" descr="Image result for da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9812" y="1371600"/>
            <a:ext cx="418623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89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80">
                                          <p:stCondLst>
                                            <p:cond delay="0"/>
                                          </p:stCondLst>
                                        </p:cTn>
                                        <p:tgtEl>
                                          <p:spTgt spid="1026"/>
                                        </p:tgtEl>
                                      </p:cBhvr>
                                    </p:animEffect>
                                    <p:anim calcmode="lin" valueType="num">
                                      <p:cBhvr>
                                        <p:cTn id="2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7" dur="26">
                                          <p:stCondLst>
                                            <p:cond delay="650"/>
                                          </p:stCondLst>
                                        </p:cTn>
                                        <p:tgtEl>
                                          <p:spTgt spid="1026"/>
                                        </p:tgtEl>
                                      </p:cBhvr>
                                      <p:to x="100000" y="60000"/>
                                    </p:animScale>
                                    <p:animScale>
                                      <p:cBhvr>
                                        <p:cTn id="28" dur="166" decel="50000">
                                          <p:stCondLst>
                                            <p:cond delay="676"/>
                                          </p:stCondLst>
                                        </p:cTn>
                                        <p:tgtEl>
                                          <p:spTgt spid="1026"/>
                                        </p:tgtEl>
                                      </p:cBhvr>
                                      <p:to x="100000" y="100000"/>
                                    </p:animScale>
                                    <p:animScale>
                                      <p:cBhvr>
                                        <p:cTn id="29" dur="26">
                                          <p:stCondLst>
                                            <p:cond delay="1312"/>
                                          </p:stCondLst>
                                        </p:cTn>
                                        <p:tgtEl>
                                          <p:spTgt spid="1026"/>
                                        </p:tgtEl>
                                      </p:cBhvr>
                                      <p:to x="100000" y="80000"/>
                                    </p:animScale>
                                    <p:animScale>
                                      <p:cBhvr>
                                        <p:cTn id="30" dur="166" decel="50000">
                                          <p:stCondLst>
                                            <p:cond delay="1338"/>
                                          </p:stCondLst>
                                        </p:cTn>
                                        <p:tgtEl>
                                          <p:spTgt spid="1026"/>
                                        </p:tgtEl>
                                      </p:cBhvr>
                                      <p:to x="100000" y="100000"/>
                                    </p:animScale>
                                    <p:animScale>
                                      <p:cBhvr>
                                        <p:cTn id="31" dur="26">
                                          <p:stCondLst>
                                            <p:cond delay="1642"/>
                                          </p:stCondLst>
                                        </p:cTn>
                                        <p:tgtEl>
                                          <p:spTgt spid="1026"/>
                                        </p:tgtEl>
                                      </p:cBhvr>
                                      <p:to x="100000" y="90000"/>
                                    </p:animScale>
                                    <p:animScale>
                                      <p:cBhvr>
                                        <p:cTn id="32" dur="166" decel="50000">
                                          <p:stCondLst>
                                            <p:cond delay="1668"/>
                                          </p:stCondLst>
                                        </p:cTn>
                                        <p:tgtEl>
                                          <p:spTgt spid="1026"/>
                                        </p:tgtEl>
                                      </p:cBhvr>
                                      <p:to x="100000" y="100000"/>
                                    </p:animScale>
                                    <p:animScale>
                                      <p:cBhvr>
                                        <p:cTn id="33" dur="26">
                                          <p:stCondLst>
                                            <p:cond delay="1808"/>
                                          </p:stCondLst>
                                        </p:cTn>
                                        <p:tgtEl>
                                          <p:spTgt spid="1026"/>
                                        </p:tgtEl>
                                      </p:cBhvr>
                                      <p:to x="100000" y="95000"/>
                                    </p:animScale>
                                    <p:animScale>
                                      <p:cBhvr>
                                        <p:cTn id="34" dur="166" decel="50000">
                                          <p:stCondLst>
                                            <p:cond delay="1834"/>
                                          </p:stCondLst>
                                        </p:cTn>
                                        <p:tgtEl>
                                          <p:spTgt spid="1026"/>
                                        </p:tgtEl>
                                      </p:cBhvr>
                                      <p:to x="100000" y="100000"/>
                                    </p:animScale>
                                  </p:childTnLst>
                                </p:cTn>
                              </p:par>
                              <p:par>
                                <p:cTn id="35" presetID="10"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13</a:t>
            </a:fld>
            <a:endParaRPr lang="en-US"/>
          </a:p>
        </p:txBody>
      </p:sp>
      <p:sp>
        <p:nvSpPr>
          <p:cNvPr id="2" name="Rectangle 1"/>
          <p:cNvSpPr/>
          <p:nvPr/>
        </p:nvSpPr>
        <p:spPr>
          <a:xfrm>
            <a:off x="1293812" y="838200"/>
            <a:ext cx="9601200" cy="4615302"/>
          </a:xfrm>
          <a:prstGeom prst="rect">
            <a:avLst/>
          </a:prstGeom>
        </p:spPr>
        <p:txBody>
          <a:bodyPr wrap="square">
            <a:spAutoFit/>
          </a:bodyPr>
          <a:lstStyle/>
          <a:p>
            <a:pPr algn="ctr">
              <a:lnSpc>
                <a:spcPct val="107000"/>
              </a:lnSpc>
              <a:spcAft>
                <a:spcPts val="800"/>
              </a:spcAft>
            </a:pPr>
            <a:r>
              <a:rPr lang="en-US" sz="4800" spc="-150" dirty="0">
                <a:ln w="3175">
                  <a:noFill/>
                </a:ln>
                <a:effectLst>
                  <a:outerShdw blurRad="50800" dist="38100" dir="2700000" algn="tl" rotWithShape="0">
                    <a:prstClr val="black">
                      <a:alpha val="40000"/>
                    </a:prstClr>
                  </a:outerShdw>
                </a:effectLst>
                <a:latin typeface="+mj-lt"/>
                <a:cs typeface="Arial" charset="0"/>
              </a:rPr>
              <a:t>NHTSA and the GHSP are </a:t>
            </a:r>
            <a:br>
              <a:rPr lang="en-US" sz="4800" spc="-150" dirty="0">
                <a:ln w="3175">
                  <a:noFill/>
                </a:ln>
                <a:effectLst>
                  <a:outerShdw blurRad="50800" dist="38100" dir="2700000" algn="tl" rotWithShape="0">
                    <a:prstClr val="black">
                      <a:alpha val="40000"/>
                    </a:prstClr>
                  </a:outerShdw>
                </a:effectLst>
                <a:latin typeface="+mj-lt"/>
                <a:cs typeface="Arial" charset="0"/>
              </a:rPr>
            </a:br>
            <a:r>
              <a:rPr lang="en-US" sz="4800" spc="-150" dirty="0">
                <a:ln w="3175">
                  <a:noFill/>
                </a:ln>
                <a:effectLst>
                  <a:outerShdw blurRad="50800" dist="38100" dir="2700000" algn="tl" rotWithShape="0">
                    <a:prstClr val="black">
                      <a:alpha val="40000"/>
                    </a:prstClr>
                  </a:outerShdw>
                </a:effectLst>
                <a:latin typeface="+mj-lt"/>
                <a:cs typeface="Arial" charset="0"/>
              </a:rPr>
              <a:t>data driven entities</a:t>
            </a:r>
          </a:p>
          <a:p>
            <a:pPr>
              <a:lnSpc>
                <a:spcPct val="107000"/>
              </a:lnSpc>
              <a:spcAft>
                <a:spcPts val="800"/>
              </a:spcAft>
            </a:pPr>
            <a:endParaRPr lang="en-US" sz="1600" spc="-150" dirty="0">
              <a:ln w="3175">
                <a:noFill/>
              </a:ln>
              <a:effectLst>
                <a:outerShdw blurRad="50800" dist="38100" dir="2700000" algn="tl" rotWithShape="0">
                  <a:prstClr val="black">
                    <a:alpha val="40000"/>
                  </a:prstClr>
                </a:outerShdw>
              </a:effectLst>
              <a:latin typeface="+mj-lt"/>
              <a:cs typeface="Arial" charset="0"/>
            </a:endParaRPr>
          </a:p>
          <a:p>
            <a:pPr algn="ctr">
              <a:lnSpc>
                <a:spcPct val="107000"/>
              </a:lnSpc>
              <a:spcAft>
                <a:spcPts val="800"/>
              </a:spcAft>
            </a:pPr>
            <a:r>
              <a:rPr lang="en-US" sz="4800" spc="-150" dirty="0">
                <a:ln w="3175">
                  <a:noFill/>
                </a:ln>
                <a:effectLst>
                  <a:outerShdw blurRad="50800" dist="38100" dir="2700000" algn="tl" rotWithShape="0">
                    <a:prstClr val="black">
                      <a:alpha val="40000"/>
                    </a:prstClr>
                  </a:outerShdw>
                </a:effectLst>
                <a:latin typeface="+mj-lt"/>
                <a:cs typeface="Arial" charset="0"/>
              </a:rPr>
              <a:t>Data determines…</a:t>
            </a:r>
          </a:p>
          <a:p>
            <a:pPr algn="ctr">
              <a:lnSpc>
                <a:spcPct val="107000"/>
              </a:lnSpc>
              <a:spcAft>
                <a:spcPts val="800"/>
              </a:spcAft>
            </a:pPr>
            <a:r>
              <a:rPr lang="en-US" sz="4800" spc="-150" dirty="0">
                <a:ln w="3175">
                  <a:noFill/>
                </a:ln>
                <a:effectLst>
                  <a:outerShdw blurRad="50800" dist="38100" dir="2700000" algn="tl" rotWithShape="0">
                    <a:prstClr val="black">
                      <a:alpha val="40000"/>
                    </a:prstClr>
                  </a:outerShdw>
                </a:effectLst>
                <a:latin typeface="+mj-lt"/>
                <a:cs typeface="Arial" charset="0"/>
              </a:rPr>
              <a:t>The Who, What, Where and When of Highway Safety</a:t>
            </a:r>
          </a:p>
        </p:txBody>
      </p:sp>
      <p:sp>
        <p:nvSpPr>
          <p:cNvPr id="5" name="Date Placeholder 4"/>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31511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par>
                          <p:cTn id="13" fill="hold">
                            <p:stCondLst>
                              <p:cond delay="500"/>
                            </p:stCondLst>
                            <p:childTnLst>
                              <p:par>
                                <p:cTn id="14" presetID="42" presetClass="entr" presetSubtype="0" fill="hold" nodeType="afterEffect">
                                  <p:stCondLst>
                                    <p:cond delay="50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anim calcmode="lin" valueType="num">
                                      <p:cBhvr>
                                        <p:cTn id="1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74812" y="228600"/>
            <a:ext cx="8839200" cy="7272760"/>
          </a:xfrm>
          <a:prstGeom prst="rect">
            <a:avLst/>
          </a:prstGeom>
        </p:spPr>
        <p:txBody>
          <a:bodyPr wrap="square">
            <a:spAutoFit/>
          </a:bodyPr>
          <a:lstStyle/>
          <a:p>
            <a:pPr>
              <a:lnSpc>
                <a:spcPct val="107000"/>
              </a:lnSpc>
              <a:spcAft>
                <a:spcPts val="800"/>
              </a:spcAft>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We have many ways of collecting necessary data…</a:t>
            </a:r>
          </a:p>
          <a:p>
            <a:pPr>
              <a:lnSpc>
                <a:spcPct val="107000"/>
              </a:lnSpc>
              <a:spcAft>
                <a:spcPts val="800"/>
              </a:spcAft>
            </a:pPr>
            <a:endParaRPr lang="en-US" sz="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a:lnSpc>
                <a:spcPct val="107000"/>
              </a:lnSpc>
              <a:spcAft>
                <a:spcPts val="800"/>
              </a:spcAft>
            </a:pPr>
            <a:endParaRPr lang="en-US" sz="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marL="571500" indent="-571500">
              <a:lnSpc>
                <a:spcPct val="107000"/>
              </a:lnSpc>
              <a:spcAft>
                <a:spcPts val="800"/>
              </a:spcAft>
              <a:buFont typeface="Arial" panose="020B0604020202020204" pitchFamily="34" charset="0"/>
              <a:buChar char="•"/>
            </a:pPr>
            <a:r>
              <a:rPr lang="en-US" sz="3600" spc="-150" dirty="0">
                <a:ln w="3175">
                  <a:noFill/>
                </a:ln>
                <a:effectLst>
                  <a:outerShdw blurRad="50800" dist="38100" dir="2700000" algn="tl" rotWithShape="0">
                    <a:prstClr val="black">
                      <a:alpha val="40000"/>
                    </a:prstClr>
                  </a:outerShdw>
                </a:effectLst>
                <a:latin typeface="+mj-lt"/>
                <a:cs typeface="Arial" charset="0"/>
              </a:rPr>
              <a:t>Crash Data (State)</a:t>
            </a:r>
          </a:p>
          <a:p>
            <a:pPr marL="571500" indent="-571500">
              <a:lnSpc>
                <a:spcPct val="107000"/>
              </a:lnSpc>
              <a:spcAft>
                <a:spcPts val="800"/>
              </a:spcAft>
              <a:buFont typeface="Arial" panose="020B0604020202020204" pitchFamily="34" charset="0"/>
              <a:buChar char="•"/>
            </a:pPr>
            <a:r>
              <a:rPr lang="en-US" sz="3600" spc="-150" dirty="0">
                <a:ln w="3175">
                  <a:noFill/>
                </a:ln>
                <a:effectLst>
                  <a:outerShdw blurRad="50800" dist="38100" dir="2700000" algn="tl" rotWithShape="0">
                    <a:prstClr val="black">
                      <a:alpha val="40000"/>
                    </a:prstClr>
                  </a:outerShdw>
                </a:effectLst>
                <a:latin typeface="+mj-lt"/>
                <a:cs typeface="Arial" charset="0"/>
              </a:rPr>
              <a:t>FARS (Fatality Analysis Reporting System)</a:t>
            </a:r>
          </a:p>
          <a:p>
            <a:pPr marL="571500" indent="-571500">
              <a:lnSpc>
                <a:spcPct val="107000"/>
              </a:lnSpc>
              <a:spcAft>
                <a:spcPts val="800"/>
              </a:spcAft>
              <a:buFont typeface="Arial" panose="020B0604020202020204" pitchFamily="34" charset="0"/>
              <a:buChar char="•"/>
            </a:pPr>
            <a:r>
              <a:rPr lang="en-US" sz="3600" spc="-150" dirty="0">
                <a:ln w="3175">
                  <a:noFill/>
                </a:ln>
                <a:effectLst>
                  <a:outerShdw blurRad="50800" dist="38100" dir="2700000" algn="tl" rotWithShape="0">
                    <a:prstClr val="black">
                      <a:alpha val="40000"/>
                    </a:prstClr>
                  </a:outerShdw>
                </a:effectLst>
                <a:latin typeface="+mj-lt"/>
                <a:cs typeface="Arial" charset="0"/>
              </a:rPr>
              <a:t>Occupant Protection Assessment</a:t>
            </a:r>
          </a:p>
          <a:p>
            <a:pPr marL="571500" indent="-571500">
              <a:lnSpc>
                <a:spcPct val="107000"/>
              </a:lnSpc>
              <a:spcAft>
                <a:spcPts val="800"/>
              </a:spcAft>
              <a:buFont typeface="Arial" panose="020B0604020202020204" pitchFamily="34" charset="0"/>
              <a:buChar char="•"/>
            </a:pPr>
            <a:r>
              <a:rPr lang="en-US" sz="3600" spc="-150" dirty="0">
                <a:ln w="3175">
                  <a:noFill/>
                </a:ln>
                <a:effectLst>
                  <a:outerShdw blurRad="50800" dist="38100" dir="2700000" algn="tl" rotWithShape="0">
                    <a:prstClr val="black">
                      <a:alpha val="40000"/>
                    </a:prstClr>
                  </a:outerShdw>
                </a:effectLst>
                <a:latin typeface="+mj-lt"/>
                <a:cs typeface="Arial" charset="0"/>
              </a:rPr>
              <a:t>Seatbelt Survey</a:t>
            </a:r>
          </a:p>
          <a:p>
            <a:pPr marL="571500" indent="-571500">
              <a:lnSpc>
                <a:spcPct val="107000"/>
              </a:lnSpc>
              <a:spcAft>
                <a:spcPts val="800"/>
              </a:spcAft>
              <a:buFont typeface="Arial" panose="020B0604020202020204" pitchFamily="34" charset="0"/>
              <a:buChar char="•"/>
            </a:pPr>
            <a:r>
              <a:rPr lang="en-US" sz="3600" spc="-150" dirty="0">
                <a:ln w="3175">
                  <a:noFill/>
                </a:ln>
                <a:effectLst>
                  <a:outerShdw blurRad="50800" dist="38100" dir="2700000" algn="tl" rotWithShape="0">
                    <a:prstClr val="black">
                      <a:alpha val="40000"/>
                    </a:prstClr>
                  </a:outerShdw>
                </a:effectLst>
                <a:latin typeface="+mj-lt"/>
                <a:cs typeface="Arial" charset="0"/>
              </a:rPr>
              <a:t>Driver Attitude Survey</a:t>
            </a:r>
          </a:p>
          <a:p>
            <a:pPr marL="571500" indent="-571500">
              <a:lnSpc>
                <a:spcPct val="107000"/>
              </a:lnSpc>
              <a:spcAft>
                <a:spcPts val="800"/>
              </a:spcAft>
              <a:buFont typeface="Arial" panose="020B0604020202020204" pitchFamily="34" charset="0"/>
              <a:buChar char="•"/>
            </a:pPr>
            <a:r>
              <a:rPr lang="fr-FR" sz="3600" dirty="0"/>
              <a:t>Vermont Civil Violation Complaints (VCVC)</a:t>
            </a:r>
            <a:endParaRPr lang="en-US" sz="3600" spc="-150" dirty="0">
              <a:ln w="3175">
                <a:noFill/>
              </a:ln>
              <a:effectLst>
                <a:outerShdw blurRad="50800" dist="38100" dir="2700000" algn="tl" rotWithShape="0">
                  <a:prstClr val="black">
                    <a:alpha val="40000"/>
                  </a:prstClr>
                </a:outerShdw>
              </a:effectLst>
              <a:latin typeface="+mj-lt"/>
              <a:cs typeface="Arial" charset="0"/>
            </a:endParaRPr>
          </a:p>
          <a:p>
            <a:pPr>
              <a:lnSpc>
                <a:spcPct val="107000"/>
              </a:lnSpc>
              <a:spcAft>
                <a:spcPts val="800"/>
              </a:spcAft>
            </a:pP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6" name="Date Placeholder 5"/>
          <p:cNvSpPr>
            <a:spLocks noGrp="1"/>
          </p:cNvSpPr>
          <p:nvPr>
            <p:ph type="dt" sz="half" idx="10"/>
          </p:nvPr>
        </p:nvSpPr>
        <p:spPr/>
        <p:txBody>
          <a:bodyPr/>
          <a:lstStyle/>
          <a:p>
            <a:r>
              <a:rPr lang="en-US"/>
              <a:t>September 2016</a:t>
            </a:r>
          </a:p>
        </p:txBody>
      </p:sp>
      <p:sp>
        <p:nvSpPr>
          <p:cNvPr id="7" name="Footer Placeholder 6"/>
          <p:cNvSpPr>
            <a:spLocks noGrp="1"/>
          </p:cNvSpPr>
          <p:nvPr>
            <p:ph type="ftr" sz="quarter" idx="11"/>
          </p:nvPr>
        </p:nvSpPr>
        <p:spPr/>
        <p:txBody>
          <a:bodyPr/>
          <a:lstStyle/>
          <a:p>
            <a:r>
              <a:rPr lang="en-US"/>
              <a:t>New England Child Passenger Safety Conference</a:t>
            </a:r>
          </a:p>
        </p:txBody>
      </p:sp>
      <p:sp>
        <p:nvSpPr>
          <p:cNvPr id="8" name="Slide Number Placeholder 7"/>
          <p:cNvSpPr>
            <a:spLocks noGrp="1"/>
          </p:cNvSpPr>
          <p:nvPr>
            <p:ph type="sldNum" sz="quarter" idx="12"/>
          </p:nvPr>
        </p:nvSpPr>
        <p:spPr/>
        <p:txBody>
          <a:bodyPr/>
          <a:lstStyle/>
          <a:p>
            <a:fld id="{2A013F82-EE5E-44EE-A61D-E31C6657F26F}" type="slidenum">
              <a:rPr lang="en-US" smtClean="0"/>
              <a:t>14</a:t>
            </a:fld>
            <a:endParaRPr lang="en-US"/>
          </a:p>
        </p:txBody>
      </p:sp>
    </p:spTree>
    <p:extLst>
      <p:ext uri="{BB962C8B-B14F-4D97-AF65-F5344CB8AC3E}">
        <p14:creationId xmlns:p14="http://schemas.microsoft.com/office/powerpoint/2010/main" val="2277613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79612" y="457200"/>
            <a:ext cx="8382000" cy="6853928"/>
          </a:xfrm>
          <a:prstGeom prst="rect">
            <a:avLst/>
          </a:prstGeom>
        </p:spPr>
        <p:txBody>
          <a:bodyPr wrap="square">
            <a:spAutoFit/>
          </a:bodyPr>
          <a:lstStyle/>
          <a:p>
            <a:pPr>
              <a:lnSpc>
                <a:spcPct val="107000"/>
              </a:lnSpc>
              <a:spcAft>
                <a:spcPts val="800"/>
              </a:spcAft>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Crash Data</a:t>
            </a:r>
          </a:p>
          <a:p>
            <a:r>
              <a:rPr lang="en-US" sz="4000" dirty="0"/>
              <a:t>The Highway Research unit is responsible for all crash data submitted by law enforcement, including Web Crash, the Public Query Tool and the High Crash Location Report.  </a:t>
            </a:r>
          </a:p>
          <a:p>
            <a:endParaRPr lang="en-US" dirty="0"/>
          </a:p>
          <a:p>
            <a:r>
              <a:rPr lang="en-US" dirty="0"/>
              <a:t>Mandy White</a:t>
            </a:r>
            <a:br>
              <a:rPr lang="en-US" dirty="0"/>
            </a:br>
            <a:r>
              <a:rPr lang="en-US" dirty="0"/>
              <a:t>Crash Data &amp; FARS Analyst</a:t>
            </a:r>
            <a:br>
              <a:rPr lang="en-US" dirty="0"/>
            </a:br>
            <a:r>
              <a:rPr lang="en-US" dirty="0"/>
              <a:t>Tel: (802) 595-9341</a:t>
            </a:r>
            <a:br>
              <a:rPr lang="en-US" dirty="0"/>
            </a:br>
            <a:r>
              <a:rPr lang="en-US" u="sng" dirty="0">
                <a:hlinkClick r:id="rId5"/>
              </a:rPr>
              <a:t>Mandy.White@vermont.gov</a:t>
            </a:r>
            <a:endParaRPr lang="en-US" dirty="0"/>
          </a:p>
          <a:p>
            <a:pPr>
              <a:lnSpc>
                <a:spcPct val="107000"/>
              </a:lnSpc>
              <a:spcAft>
                <a:spcPts val="800"/>
              </a:spcAft>
            </a:pP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6" name="Date Placeholder 5"/>
          <p:cNvSpPr>
            <a:spLocks noGrp="1"/>
          </p:cNvSpPr>
          <p:nvPr>
            <p:ph type="dt" sz="half" idx="10"/>
          </p:nvPr>
        </p:nvSpPr>
        <p:spPr/>
        <p:txBody>
          <a:bodyPr/>
          <a:lstStyle/>
          <a:p>
            <a:r>
              <a:rPr lang="en-US"/>
              <a:t>September 2016</a:t>
            </a:r>
          </a:p>
        </p:txBody>
      </p:sp>
      <p:sp>
        <p:nvSpPr>
          <p:cNvPr id="7" name="Footer Placeholder 6"/>
          <p:cNvSpPr>
            <a:spLocks noGrp="1"/>
          </p:cNvSpPr>
          <p:nvPr>
            <p:ph type="ftr" sz="quarter" idx="11"/>
          </p:nvPr>
        </p:nvSpPr>
        <p:spPr/>
        <p:txBody>
          <a:bodyPr/>
          <a:lstStyle/>
          <a:p>
            <a:r>
              <a:rPr lang="en-US"/>
              <a:t>New England Child Passenger Safety Conference</a:t>
            </a:r>
          </a:p>
        </p:txBody>
      </p:sp>
      <p:sp>
        <p:nvSpPr>
          <p:cNvPr id="8" name="Slide Number Placeholder 7"/>
          <p:cNvSpPr>
            <a:spLocks noGrp="1"/>
          </p:cNvSpPr>
          <p:nvPr>
            <p:ph type="sldNum" sz="quarter" idx="12"/>
          </p:nvPr>
        </p:nvSpPr>
        <p:spPr/>
        <p:txBody>
          <a:bodyPr/>
          <a:lstStyle/>
          <a:p>
            <a:fld id="{2A013F82-EE5E-44EE-A61D-E31C6657F26F}" type="slidenum">
              <a:rPr lang="en-US" smtClean="0"/>
              <a:t>15</a:t>
            </a:fld>
            <a:endParaRPr lang="en-US"/>
          </a:p>
        </p:txBody>
      </p:sp>
    </p:spTree>
    <p:extLst>
      <p:ext uri="{BB962C8B-B14F-4D97-AF65-F5344CB8AC3E}">
        <p14:creationId xmlns:p14="http://schemas.microsoft.com/office/powerpoint/2010/main" val="15925317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79612" y="304801"/>
            <a:ext cx="8382000" cy="5540363"/>
          </a:xfrm>
          <a:prstGeom prst="rect">
            <a:avLst/>
          </a:prstGeom>
        </p:spPr>
        <p:txBody>
          <a:bodyPr wrap="square">
            <a:spAutoFit/>
          </a:bodyPr>
          <a:lstStyle/>
          <a:p>
            <a:pPr>
              <a:lnSpc>
                <a:spcPct val="107000"/>
              </a:lnSpc>
              <a:spcAft>
                <a:spcPts val="800"/>
              </a:spcAft>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Fatality Analysis Reporting System</a:t>
            </a:r>
          </a:p>
          <a:p>
            <a:endParaRPr lang="en-US" sz="800" dirty="0">
              <a:latin typeface="+mj-lt"/>
            </a:endParaRPr>
          </a:p>
          <a:p>
            <a:r>
              <a:rPr lang="en-US" sz="3600" dirty="0">
                <a:latin typeface="+mj-lt"/>
              </a:rPr>
              <a:t>The Fatality Analysis Reporting System (FARS) contains data derived from a census of fatal traffic crashes within the 50 States, the District of Columbia, and Puerto Rico. </a:t>
            </a:r>
          </a:p>
          <a:p>
            <a:endParaRPr lang="en-US" sz="3600" dirty="0">
              <a:latin typeface="+mj-lt"/>
            </a:endParaRPr>
          </a:p>
          <a:p>
            <a:r>
              <a:rPr lang="en-US" sz="3600" dirty="0">
                <a:latin typeface="+mj-lt"/>
              </a:rPr>
              <a:t>To be included in FARS, a crash must involve a motor vehicle traveling on a roadway resulting in the death of a person </a:t>
            </a:r>
            <a:endPar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6" name="Date Placeholder 5"/>
          <p:cNvSpPr>
            <a:spLocks noGrp="1"/>
          </p:cNvSpPr>
          <p:nvPr>
            <p:ph type="dt" sz="half" idx="10"/>
          </p:nvPr>
        </p:nvSpPr>
        <p:spPr/>
        <p:txBody>
          <a:bodyPr/>
          <a:lstStyle/>
          <a:p>
            <a:r>
              <a:rPr lang="en-US"/>
              <a:t>September 2016</a:t>
            </a:r>
          </a:p>
        </p:txBody>
      </p:sp>
      <p:sp>
        <p:nvSpPr>
          <p:cNvPr id="7" name="Footer Placeholder 6"/>
          <p:cNvSpPr>
            <a:spLocks noGrp="1"/>
          </p:cNvSpPr>
          <p:nvPr>
            <p:ph type="ftr" sz="quarter" idx="11"/>
          </p:nvPr>
        </p:nvSpPr>
        <p:spPr/>
        <p:txBody>
          <a:bodyPr/>
          <a:lstStyle/>
          <a:p>
            <a:r>
              <a:rPr lang="en-US"/>
              <a:t>New England Child Passenger Safety Conference</a:t>
            </a:r>
          </a:p>
        </p:txBody>
      </p:sp>
      <p:sp>
        <p:nvSpPr>
          <p:cNvPr id="8" name="Slide Number Placeholder 7"/>
          <p:cNvSpPr>
            <a:spLocks noGrp="1"/>
          </p:cNvSpPr>
          <p:nvPr>
            <p:ph type="sldNum" sz="quarter" idx="12"/>
          </p:nvPr>
        </p:nvSpPr>
        <p:spPr/>
        <p:txBody>
          <a:bodyPr/>
          <a:lstStyle/>
          <a:p>
            <a:fld id="{2A013F82-EE5E-44EE-A61D-E31C6657F26F}" type="slidenum">
              <a:rPr lang="en-US" smtClean="0"/>
              <a:t>16</a:t>
            </a:fld>
            <a:endParaRPr lang="en-US"/>
          </a:p>
        </p:txBody>
      </p:sp>
    </p:spTree>
    <p:extLst>
      <p:ext uri="{BB962C8B-B14F-4D97-AF65-F5344CB8AC3E}">
        <p14:creationId xmlns:p14="http://schemas.microsoft.com/office/powerpoint/2010/main" val="2678080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80">
                                          <p:stCondLst>
                                            <p:cond delay="0"/>
                                          </p:stCondLst>
                                        </p:cTn>
                                        <p:tgtEl>
                                          <p:spTgt spid="2">
                                            <p:txEl>
                                              <p:pRg st="4" end="4"/>
                                            </p:txEl>
                                          </p:spTgt>
                                        </p:tgtEl>
                                      </p:cBhvr>
                                    </p:animEffect>
                                    <p:anim calcmode="lin" valueType="num">
                                      <p:cBhvr>
                                        <p:cTn id="8"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4" end="4"/>
                                            </p:txEl>
                                          </p:spTgt>
                                        </p:tgtEl>
                                      </p:cBhvr>
                                      <p:to x="100000" y="60000"/>
                                    </p:animScale>
                                    <p:animScale>
                                      <p:cBhvr>
                                        <p:cTn id="14" dur="166" decel="50000">
                                          <p:stCondLst>
                                            <p:cond delay="676"/>
                                          </p:stCondLst>
                                        </p:cTn>
                                        <p:tgtEl>
                                          <p:spTgt spid="2">
                                            <p:txEl>
                                              <p:pRg st="4" end="4"/>
                                            </p:txEl>
                                          </p:spTgt>
                                        </p:tgtEl>
                                      </p:cBhvr>
                                      <p:to x="100000" y="100000"/>
                                    </p:animScale>
                                    <p:animScale>
                                      <p:cBhvr>
                                        <p:cTn id="15" dur="26">
                                          <p:stCondLst>
                                            <p:cond delay="1312"/>
                                          </p:stCondLst>
                                        </p:cTn>
                                        <p:tgtEl>
                                          <p:spTgt spid="2">
                                            <p:txEl>
                                              <p:pRg st="4" end="4"/>
                                            </p:txEl>
                                          </p:spTgt>
                                        </p:tgtEl>
                                      </p:cBhvr>
                                      <p:to x="100000" y="80000"/>
                                    </p:animScale>
                                    <p:animScale>
                                      <p:cBhvr>
                                        <p:cTn id="16" dur="166" decel="50000">
                                          <p:stCondLst>
                                            <p:cond delay="1338"/>
                                          </p:stCondLst>
                                        </p:cTn>
                                        <p:tgtEl>
                                          <p:spTgt spid="2">
                                            <p:txEl>
                                              <p:pRg st="4" end="4"/>
                                            </p:txEl>
                                          </p:spTgt>
                                        </p:tgtEl>
                                      </p:cBhvr>
                                      <p:to x="100000" y="100000"/>
                                    </p:animScale>
                                    <p:animScale>
                                      <p:cBhvr>
                                        <p:cTn id="17" dur="26">
                                          <p:stCondLst>
                                            <p:cond delay="1642"/>
                                          </p:stCondLst>
                                        </p:cTn>
                                        <p:tgtEl>
                                          <p:spTgt spid="2">
                                            <p:txEl>
                                              <p:pRg st="4" end="4"/>
                                            </p:txEl>
                                          </p:spTgt>
                                        </p:tgtEl>
                                      </p:cBhvr>
                                      <p:to x="100000" y="90000"/>
                                    </p:animScale>
                                    <p:animScale>
                                      <p:cBhvr>
                                        <p:cTn id="18" dur="166" decel="50000">
                                          <p:stCondLst>
                                            <p:cond delay="1668"/>
                                          </p:stCondLst>
                                        </p:cTn>
                                        <p:tgtEl>
                                          <p:spTgt spid="2">
                                            <p:txEl>
                                              <p:pRg st="4" end="4"/>
                                            </p:txEl>
                                          </p:spTgt>
                                        </p:tgtEl>
                                      </p:cBhvr>
                                      <p:to x="100000" y="100000"/>
                                    </p:animScale>
                                    <p:animScale>
                                      <p:cBhvr>
                                        <p:cTn id="19" dur="26">
                                          <p:stCondLst>
                                            <p:cond delay="1808"/>
                                          </p:stCondLst>
                                        </p:cTn>
                                        <p:tgtEl>
                                          <p:spTgt spid="2">
                                            <p:txEl>
                                              <p:pRg st="4" end="4"/>
                                            </p:txEl>
                                          </p:spTgt>
                                        </p:tgtEl>
                                      </p:cBhvr>
                                      <p:to x="100000" y="95000"/>
                                    </p:animScale>
                                    <p:animScale>
                                      <p:cBhvr>
                                        <p:cTn id="20"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03412" y="1411553"/>
            <a:ext cx="8382000" cy="4844403"/>
          </a:xfrm>
        </p:spPr>
        <p:txBody>
          <a:bodyPr>
            <a:normAutofit fontScale="92500" lnSpcReduction="20000"/>
          </a:bodyPr>
          <a:lstStyle/>
          <a:p>
            <a:r>
              <a:rPr lang="en-US" sz="3200" dirty="0"/>
              <a:t>Mandated every three years  (Required for funding)</a:t>
            </a:r>
          </a:p>
          <a:p>
            <a:r>
              <a:rPr lang="en-US" sz="3200" dirty="0"/>
              <a:t>NHTSA – State – Subject Matter Specialists.</a:t>
            </a:r>
          </a:p>
          <a:p>
            <a:r>
              <a:rPr lang="en-US" sz="3200" dirty="0"/>
              <a:t>Topics included are…</a:t>
            </a:r>
          </a:p>
          <a:p>
            <a:pPr lvl="1"/>
            <a:r>
              <a:rPr lang="en-US" sz="3200" dirty="0"/>
              <a:t>Legislation, Regulation, and Policy</a:t>
            </a:r>
          </a:p>
          <a:p>
            <a:pPr lvl="1"/>
            <a:r>
              <a:rPr lang="en-US" sz="3200" dirty="0"/>
              <a:t>Enforcement</a:t>
            </a:r>
          </a:p>
          <a:p>
            <a:pPr lvl="1"/>
            <a:r>
              <a:rPr lang="en-US" sz="3200" dirty="0"/>
              <a:t>Communication</a:t>
            </a:r>
          </a:p>
          <a:p>
            <a:pPr lvl="1"/>
            <a:r>
              <a:rPr lang="en-US" sz="3200" dirty="0"/>
              <a:t>Occupant Protection for Children</a:t>
            </a:r>
          </a:p>
          <a:p>
            <a:pPr lvl="1"/>
            <a:r>
              <a:rPr lang="en-US" sz="3200" dirty="0"/>
              <a:t>Outreach Program</a:t>
            </a:r>
          </a:p>
          <a:p>
            <a:pPr lvl="1"/>
            <a:r>
              <a:rPr lang="en-US" sz="3200" dirty="0"/>
              <a:t>Data and Evaluation Program</a:t>
            </a:r>
          </a:p>
          <a:p>
            <a:pPr marL="517525" lvl="1" indent="0">
              <a:buNone/>
            </a:pPr>
            <a:endParaRPr lang="en-US" dirty="0"/>
          </a:p>
        </p:txBody>
      </p:sp>
      <p:sp>
        <p:nvSpPr>
          <p:cNvPr id="4" name="Title 3"/>
          <p:cNvSpPr>
            <a:spLocks noGrp="1"/>
          </p:cNvSpPr>
          <p:nvPr>
            <p:ph type="title"/>
          </p:nvPr>
        </p:nvSpPr>
        <p:spPr>
          <a:xfrm>
            <a:off x="2055812" y="304800"/>
            <a:ext cx="9144001" cy="838200"/>
          </a:xfrm>
        </p:spPr>
        <p:txBody>
          <a:bodyPr>
            <a:normAutofit/>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OP Assessment</a:t>
            </a:r>
          </a:p>
        </p:txBody>
      </p:sp>
    </p:spTree>
    <p:extLst>
      <p:ext uri="{BB962C8B-B14F-4D97-AF65-F5344CB8AC3E}">
        <p14:creationId xmlns:p14="http://schemas.microsoft.com/office/powerpoint/2010/main" val="2859335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79612" y="1600200"/>
            <a:ext cx="8382000" cy="4844403"/>
          </a:xfrm>
        </p:spPr>
        <p:txBody>
          <a:bodyPr>
            <a:normAutofit lnSpcReduction="10000"/>
          </a:bodyPr>
          <a:lstStyle/>
          <a:p>
            <a:r>
              <a:rPr lang="en-US" sz="3000" dirty="0"/>
              <a:t>Mandated every year (Required for funding)</a:t>
            </a:r>
          </a:p>
          <a:p>
            <a:r>
              <a:rPr lang="en-US" sz="3000" dirty="0"/>
              <a:t>Currently use the UVM Traffic Research Center</a:t>
            </a:r>
          </a:p>
          <a:p>
            <a:r>
              <a:rPr lang="en-US" sz="3000" dirty="0"/>
              <a:t>Survey looks at…</a:t>
            </a:r>
          </a:p>
          <a:p>
            <a:pPr lvl="1"/>
            <a:r>
              <a:rPr lang="en-US" sz="3000" dirty="0"/>
              <a:t>Statewide sampling, ALL REGIONS </a:t>
            </a:r>
          </a:p>
          <a:p>
            <a:pPr lvl="1"/>
            <a:r>
              <a:rPr lang="en-US" sz="3000" dirty="0"/>
              <a:t>Times of day</a:t>
            </a:r>
          </a:p>
          <a:p>
            <a:pPr lvl="1"/>
            <a:r>
              <a:rPr lang="en-US" sz="3000" dirty="0"/>
              <a:t>County Data</a:t>
            </a:r>
          </a:p>
          <a:p>
            <a:pPr lvl="1"/>
            <a:r>
              <a:rPr lang="en-US" sz="3000" dirty="0"/>
              <a:t>All positions in the vehicle</a:t>
            </a:r>
          </a:p>
          <a:p>
            <a:pPr lvl="1"/>
            <a:r>
              <a:rPr lang="en-US" sz="3000" dirty="0"/>
              <a:t>Types of vehicles</a:t>
            </a:r>
          </a:p>
          <a:p>
            <a:pPr lvl="1"/>
            <a:r>
              <a:rPr lang="en-US" sz="3000" dirty="0"/>
              <a:t>Daytime for now, looking at nights</a:t>
            </a:r>
          </a:p>
          <a:p>
            <a:pPr marL="517525" lvl="1" indent="0">
              <a:buNone/>
            </a:pPr>
            <a:endParaRPr lang="en-US" dirty="0"/>
          </a:p>
        </p:txBody>
      </p:sp>
      <p:sp>
        <p:nvSpPr>
          <p:cNvPr id="4" name="Title 3"/>
          <p:cNvSpPr>
            <a:spLocks noGrp="1"/>
          </p:cNvSpPr>
          <p:nvPr>
            <p:ph type="title"/>
          </p:nvPr>
        </p:nvSpPr>
        <p:spPr>
          <a:xfrm>
            <a:off x="2132012" y="0"/>
            <a:ext cx="9144001" cy="1371600"/>
          </a:xfrm>
        </p:spPr>
        <p:txBody>
          <a:bodyPr>
            <a:normAutofit/>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Seatbelt Survey</a:t>
            </a:r>
          </a:p>
        </p:txBody>
      </p:sp>
    </p:spTree>
    <p:extLst>
      <p:ext uri="{BB962C8B-B14F-4D97-AF65-F5344CB8AC3E}">
        <p14:creationId xmlns:p14="http://schemas.microsoft.com/office/powerpoint/2010/main" val="2132838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1370012" y="381000"/>
            <a:ext cx="9372600" cy="736718"/>
          </a:xfrm>
        </p:spPr>
        <p:txBody>
          <a:bodyPr>
            <a:normAutofit fontScale="90000"/>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Vermont Child Passenger Safety Programs</a:t>
            </a:r>
          </a:p>
        </p:txBody>
      </p:sp>
      <p:sp>
        <p:nvSpPr>
          <p:cNvPr id="7" name="Slide Number Placeholder 6"/>
          <p:cNvSpPr>
            <a:spLocks noGrp="1"/>
          </p:cNvSpPr>
          <p:nvPr>
            <p:ph type="sldNum" sz="quarter" idx="12"/>
          </p:nvPr>
        </p:nvSpPr>
        <p:spPr/>
        <p:txBody>
          <a:bodyPr/>
          <a:lstStyle/>
          <a:p>
            <a:fld id="{2A013F82-EE5E-44EE-A61D-E31C6657F26F}" type="slidenum">
              <a:rPr lang="en-US" smtClean="0"/>
              <a:t>19</a:t>
            </a:fld>
            <a:endParaRPr lang="en-US"/>
          </a:p>
        </p:txBody>
      </p:sp>
      <p:sp>
        <p:nvSpPr>
          <p:cNvPr id="9" name="Title 2"/>
          <p:cNvSpPr txBox="1">
            <a:spLocks/>
          </p:cNvSpPr>
          <p:nvPr/>
        </p:nvSpPr>
        <p:spPr>
          <a:xfrm>
            <a:off x="608012" y="1197731"/>
            <a:ext cx="10668000" cy="566026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3200" dirty="0"/>
              <a:t>CPS Data is hard to obtain.</a:t>
            </a:r>
          </a:p>
          <a:p>
            <a:endParaRPr lang="en-US" sz="1200" dirty="0"/>
          </a:p>
          <a:p>
            <a:r>
              <a:rPr lang="en-US" sz="3200" dirty="0"/>
              <a:t>Vermont GHSP is working with the UVM Traffic Research Center to include child-specific observational survey data in 2018.</a:t>
            </a:r>
          </a:p>
          <a:p>
            <a:endParaRPr lang="en-US" sz="1200" dirty="0"/>
          </a:p>
          <a:p>
            <a:r>
              <a:rPr lang="en-US" sz="3200" dirty="0"/>
              <a:t>Vermont GHSP in coordination with VDH has added questions to its annual </a:t>
            </a:r>
            <a:r>
              <a:rPr lang="en-US" sz="3200" i="1" dirty="0"/>
              <a:t>Drivers Attitude Survey </a:t>
            </a:r>
            <a:r>
              <a:rPr lang="en-US" sz="3200" dirty="0"/>
              <a:t>to address area’s of concern in CPS.</a:t>
            </a:r>
          </a:p>
          <a:p>
            <a:endParaRPr lang="en-US" sz="1200" dirty="0"/>
          </a:p>
          <a:p>
            <a:r>
              <a:rPr lang="en-US" sz="3200" dirty="0"/>
              <a:t>All so we can we make improvements in our Child Passenger Safety Programs</a:t>
            </a:r>
          </a:p>
          <a:p>
            <a:endParaRPr lang="en-US" sz="3200" dirty="0"/>
          </a:p>
          <a:p>
            <a:endParaRPr lang="en-US" sz="4000" dirty="0"/>
          </a:p>
        </p:txBody>
      </p:sp>
      <p:sp>
        <p:nvSpPr>
          <p:cNvPr id="4" name="Date Placeholder 3"/>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2501082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down)">
                                      <p:cBhvr>
                                        <p:cTn id="22" dur="580">
                                          <p:stCondLst>
                                            <p:cond delay="0"/>
                                          </p:stCondLst>
                                        </p:cTn>
                                        <p:tgtEl>
                                          <p:spTgt spid="9">
                                            <p:txEl>
                                              <p:pRg st="6" end="6"/>
                                            </p:txEl>
                                          </p:spTgt>
                                        </p:tgtEl>
                                      </p:cBhvr>
                                    </p:animEffect>
                                    <p:anim calcmode="lin" valueType="num">
                                      <p:cBhvr>
                                        <p:cTn id="23"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xEl>
                                              <p:pRg st="6" end="6"/>
                                            </p:txEl>
                                          </p:spTgt>
                                        </p:tgtEl>
                                      </p:cBhvr>
                                      <p:to x="100000" y="60000"/>
                                    </p:animScale>
                                    <p:animScale>
                                      <p:cBhvr>
                                        <p:cTn id="29" dur="166" decel="50000">
                                          <p:stCondLst>
                                            <p:cond delay="676"/>
                                          </p:stCondLst>
                                        </p:cTn>
                                        <p:tgtEl>
                                          <p:spTgt spid="9">
                                            <p:txEl>
                                              <p:pRg st="6" end="6"/>
                                            </p:txEl>
                                          </p:spTgt>
                                        </p:tgtEl>
                                      </p:cBhvr>
                                      <p:to x="100000" y="100000"/>
                                    </p:animScale>
                                    <p:animScale>
                                      <p:cBhvr>
                                        <p:cTn id="30" dur="26">
                                          <p:stCondLst>
                                            <p:cond delay="1312"/>
                                          </p:stCondLst>
                                        </p:cTn>
                                        <p:tgtEl>
                                          <p:spTgt spid="9">
                                            <p:txEl>
                                              <p:pRg st="6" end="6"/>
                                            </p:txEl>
                                          </p:spTgt>
                                        </p:tgtEl>
                                      </p:cBhvr>
                                      <p:to x="100000" y="80000"/>
                                    </p:animScale>
                                    <p:animScale>
                                      <p:cBhvr>
                                        <p:cTn id="31" dur="166" decel="50000">
                                          <p:stCondLst>
                                            <p:cond delay="1338"/>
                                          </p:stCondLst>
                                        </p:cTn>
                                        <p:tgtEl>
                                          <p:spTgt spid="9">
                                            <p:txEl>
                                              <p:pRg st="6" end="6"/>
                                            </p:txEl>
                                          </p:spTgt>
                                        </p:tgtEl>
                                      </p:cBhvr>
                                      <p:to x="100000" y="100000"/>
                                    </p:animScale>
                                    <p:animScale>
                                      <p:cBhvr>
                                        <p:cTn id="32" dur="26">
                                          <p:stCondLst>
                                            <p:cond delay="1642"/>
                                          </p:stCondLst>
                                        </p:cTn>
                                        <p:tgtEl>
                                          <p:spTgt spid="9">
                                            <p:txEl>
                                              <p:pRg st="6" end="6"/>
                                            </p:txEl>
                                          </p:spTgt>
                                        </p:tgtEl>
                                      </p:cBhvr>
                                      <p:to x="100000" y="90000"/>
                                    </p:animScale>
                                    <p:animScale>
                                      <p:cBhvr>
                                        <p:cTn id="33" dur="166" decel="50000">
                                          <p:stCondLst>
                                            <p:cond delay="1668"/>
                                          </p:stCondLst>
                                        </p:cTn>
                                        <p:tgtEl>
                                          <p:spTgt spid="9">
                                            <p:txEl>
                                              <p:pRg st="6" end="6"/>
                                            </p:txEl>
                                          </p:spTgt>
                                        </p:tgtEl>
                                      </p:cBhvr>
                                      <p:to x="100000" y="100000"/>
                                    </p:animScale>
                                    <p:animScale>
                                      <p:cBhvr>
                                        <p:cTn id="34" dur="26">
                                          <p:stCondLst>
                                            <p:cond delay="1808"/>
                                          </p:stCondLst>
                                        </p:cTn>
                                        <p:tgtEl>
                                          <p:spTgt spid="9">
                                            <p:txEl>
                                              <p:pRg st="6" end="6"/>
                                            </p:txEl>
                                          </p:spTgt>
                                        </p:tgtEl>
                                      </p:cBhvr>
                                      <p:to x="100000" y="95000"/>
                                    </p:animScale>
                                    <p:animScale>
                                      <p:cBhvr>
                                        <p:cTn id="35" dur="166" decel="50000">
                                          <p:stCondLst>
                                            <p:cond delay="1834"/>
                                          </p:stCondLst>
                                        </p:cTn>
                                        <p:tgtEl>
                                          <p:spTgt spid="9">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5" name="Subtitle 2"/>
          <p:cNvSpPr txBox="1">
            <a:spLocks/>
          </p:cNvSpPr>
          <p:nvPr/>
        </p:nvSpPr>
        <p:spPr>
          <a:xfrm>
            <a:off x="982466" y="1295400"/>
            <a:ext cx="10285412" cy="5791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endParaRPr>
          </a:p>
        </p:txBody>
      </p:sp>
      <p:sp>
        <p:nvSpPr>
          <p:cNvPr id="2" name="Rectangle 1"/>
          <p:cNvSpPr/>
          <p:nvPr/>
        </p:nvSpPr>
        <p:spPr>
          <a:xfrm>
            <a:off x="1740002" y="1268030"/>
            <a:ext cx="8770340" cy="4955203"/>
          </a:xfrm>
          <a:prstGeom prst="rect">
            <a:avLst/>
          </a:prstGeom>
        </p:spPr>
        <p:txBody>
          <a:bodyPr wrap="square">
            <a:spAutoFit/>
          </a:bodyPr>
          <a:lstStyle/>
          <a:p>
            <a:pPr algn="ctr"/>
            <a:endParaRPr lang="en-US" altLang="en-US" sz="2800" dirty="0">
              <a:solidFill>
                <a:srgbClr val="FFFFFF">
                  <a:tint val="75000"/>
                </a:srgbClr>
              </a:solidFill>
              <a:latin typeface="Calibri"/>
            </a:endParaRPr>
          </a:p>
          <a:p>
            <a:pPr algn="ctr"/>
            <a:r>
              <a:rPr lang="en-US" sz="3600" dirty="0">
                <a:solidFill>
                  <a:srgbClr val="FFC000">
                    <a:lumMod val="60000"/>
                    <a:lumOff val="40000"/>
                  </a:srgbClr>
                </a:solidFill>
                <a:latin typeface="Calibri"/>
              </a:rPr>
              <a:t>Where are we located?</a:t>
            </a:r>
          </a:p>
          <a:p>
            <a:pPr algn="ctr"/>
            <a:endParaRPr lang="en-US" altLang="en-US" sz="2800" dirty="0">
              <a:solidFill>
                <a:srgbClr val="FFFFFF">
                  <a:tint val="75000"/>
                </a:srgbClr>
              </a:solidFill>
              <a:latin typeface="Calibri"/>
            </a:endParaRPr>
          </a:p>
          <a:p>
            <a:pPr algn="ctr"/>
            <a:r>
              <a:rPr lang="en-US" altLang="en-US" sz="2800" dirty="0">
                <a:solidFill>
                  <a:srgbClr val="FFFFFF">
                    <a:tint val="75000"/>
                  </a:srgbClr>
                </a:solidFill>
                <a:latin typeface="Calibri"/>
              </a:rPr>
              <a:t>The Vermont Governor's Highway Safety Program is located within the Agency of Transportation's Highway Division, Office of Highway Safety</a:t>
            </a:r>
          </a:p>
          <a:p>
            <a:pPr algn="ctr"/>
            <a:endParaRPr lang="en-US" sz="2800" dirty="0">
              <a:solidFill>
                <a:srgbClr val="FFFFFF">
                  <a:tint val="75000"/>
                </a:srgbClr>
              </a:solidFill>
              <a:latin typeface="Calibri"/>
            </a:endParaRPr>
          </a:p>
          <a:p>
            <a:pPr lvl="0" algn="ctr" eaLnBrk="0" fontAlgn="base" hangingPunct="0">
              <a:spcBef>
                <a:spcPct val="0"/>
              </a:spcBef>
              <a:spcAft>
                <a:spcPct val="0"/>
              </a:spcAft>
            </a:pPr>
            <a:r>
              <a:rPr lang="en-US" altLang="en-US" sz="2800" dirty="0">
                <a:solidFill>
                  <a:srgbClr val="FFFFFF">
                    <a:tint val="75000"/>
                  </a:srgbClr>
                </a:solidFill>
                <a:latin typeface="Calibri"/>
              </a:rPr>
              <a:t>One National Life Drive</a:t>
            </a:r>
          </a:p>
          <a:p>
            <a:pPr lvl="0" algn="ctr" eaLnBrk="0" fontAlgn="base" hangingPunct="0">
              <a:spcBef>
                <a:spcPct val="0"/>
              </a:spcBef>
              <a:spcAft>
                <a:spcPct val="0"/>
              </a:spcAft>
            </a:pPr>
            <a:r>
              <a:rPr lang="en-US" altLang="en-US" sz="2800" dirty="0">
                <a:solidFill>
                  <a:srgbClr val="FFFFFF">
                    <a:tint val="75000"/>
                  </a:srgbClr>
                </a:solidFill>
                <a:latin typeface="Calibri"/>
              </a:rPr>
              <a:t>Davis Building, Third Floor</a:t>
            </a:r>
          </a:p>
          <a:p>
            <a:pPr lvl="0" algn="ctr" eaLnBrk="0" fontAlgn="base" hangingPunct="0">
              <a:spcBef>
                <a:spcPct val="0"/>
              </a:spcBef>
              <a:spcAft>
                <a:spcPct val="0"/>
              </a:spcAft>
            </a:pPr>
            <a:r>
              <a:rPr lang="en-US" altLang="en-US" sz="2800" dirty="0">
                <a:solidFill>
                  <a:srgbClr val="FFFFFF">
                    <a:tint val="75000"/>
                  </a:srgbClr>
                </a:solidFill>
                <a:latin typeface="Calibri"/>
              </a:rPr>
              <a:t>Montpelier, Vermont 05633</a:t>
            </a:r>
          </a:p>
          <a:p>
            <a:pPr algn="ctr"/>
            <a:endParaRPr lang="en-US" sz="2800" dirty="0">
              <a:solidFill>
                <a:srgbClr val="FFFFFF">
                  <a:tint val="75000"/>
                </a:srgbClr>
              </a:solidFill>
              <a:latin typeface="Calibri"/>
            </a:endParaRPr>
          </a:p>
        </p:txBody>
      </p:sp>
      <p:sp>
        <p:nvSpPr>
          <p:cNvPr id="6" name="Date Placeholder 5"/>
          <p:cNvSpPr>
            <a:spLocks noGrp="1"/>
          </p:cNvSpPr>
          <p:nvPr>
            <p:ph type="dt" sz="half" idx="10"/>
          </p:nvPr>
        </p:nvSpPr>
        <p:spPr/>
        <p:txBody>
          <a:bodyPr/>
          <a:lstStyle/>
          <a:p>
            <a:r>
              <a:rPr lang="en-US"/>
              <a:t>September 2016</a:t>
            </a:r>
          </a:p>
        </p:txBody>
      </p:sp>
      <p:sp>
        <p:nvSpPr>
          <p:cNvPr id="9" name="Footer Placeholder 8"/>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315440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20</a:t>
            </a:fld>
            <a:endParaRPr lang="en-US"/>
          </a:p>
        </p:txBody>
      </p:sp>
      <p:sp>
        <p:nvSpPr>
          <p:cNvPr id="5" name="Title 3"/>
          <p:cNvSpPr>
            <a:spLocks noGrp="1"/>
          </p:cNvSpPr>
          <p:nvPr>
            <p:ph type="title"/>
          </p:nvPr>
        </p:nvSpPr>
        <p:spPr>
          <a:xfrm>
            <a:off x="1522413" y="457200"/>
            <a:ext cx="9372600" cy="584318"/>
          </a:xfrm>
        </p:spPr>
        <p:txBody>
          <a:bodyPr>
            <a:normAutofit fontScale="90000"/>
          </a:bodyPr>
          <a:lstStyle/>
          <a:p>
            <a:pPr algn="ct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2016 Driver Attitude Survey</a:t>
            </a:r>
          </a:p>
        </p:txBody>
      </p:sp>
      <p:sp>
        <p:nvSpPr>
          <p:cNvPr id="4" name="Date Placeholder 3"/>
          <p:cNvSpPr>
            <a:spLocks noGrp="1"/>
          </p:cNvSpPr>
          <p:nvPr>
            <p:ph type="dt" sz="half" idx="10"/>
          </p:nvPr>
        </p:nvSpPr>
        <p:spPr/>
        <p:txBody>
          <a:bodyPr/>
          <a:lstStyle/>
          <a:p>
            <a:r>
              <a:rPr lang="en-US"/>
              <a:t>September 2016</a:t>
            </a:r>
          </a:p>
        </p:txBody>
      </p:sp>
      <p:sp>
        <p:nvSpPr>
          <p:cNvPr id="10" name="Footer Placeholder 9"/>
          <p:cNvSpPr>
            <a:spLocks noGrp="1"/>
          </p:cNvSpPr>
          <p:nvPr>
            <p:ph type="ftr" sz="quarter" idx="11"/>
          </p:nvPr>
        </p:nvSpPr>
        <p:spPr/>
        <p:txBody>
          <a:bodyPr/>
          <a:lstStyle/>
          <a:p>
            <a:r>
              <a:rPr lang="en-US"/>
              <a:t>New England Child Passenger Safety Conference</a:t>
            </a:r>
          </a:p>
        </p:txBody>
      </p:sp>
      <p:pic>
        <p:nvPicPr>
          <p:cNvPr id="9" name="Picture 2" descr="Image result for Funny Child Passenger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1295400"/>
            <a:ext cx="5968505" cy="447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1674812" y="381000"/>
            <a:ext cx="9372600" cy="914400"/>
          </a:xfrm>
        </p:spPr>
        <p:txBody>
          <a:bodyPr>
            <a:normAutofit/>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2016 Driver Attitude Survey Results</a:t>
            </a:r>
          </a:p>
        </p:txBody>
      </p:sp>
      <p:sp>
        <p:nvSpPr>
          <p:cNvPr id="7" name="Slide Number Placeholder 6"/>
          <p:cNvSpPr>
            <a:spLocks noGrp="1"/>
          </p:cNvSpPr>
          <p:nvPr>
            <p:ph type="sldNum" sz="quarter" idx="12"/>
          </p:nvPr>
        </p:nvSpPr>
        <p:spPr/>
        <p:txBody>
          <a:bodyPr/>
          <a:lstStyle/>
          <a:p>
            <a:fld id="{2A013F82-EE5E-44EE-A61D-E31C6657F26F}" type="slidenum">
              <a:rPr lang="en-US" smtClean="0"/>
              <a:t>21</a:t>
            </a:fld>
            <a:endParaRPr lang="en-US"/>
          </a:p>
        </p:txBody>
      </p:sp>
      <p:sp>
        <p:nvSpPr>
          <p:cNvPr id="9" name="Rectangle 8"/>
          <p:cNvSpPr/>
          <p:nvPr/>
        </p:nvSpPr>
        <p:spPr>
          <a:xfrm>
            <a:off x="608012" y="1447800"/>
            <a:ext cx="11125200" cy="3970318"/>
          </a:xfrm>
          <a:prstGeom prst="rect">
            <a:avLst/>
          </a:prstGeom>
        </p:spPr>
        <p:txBody>
          <a:bodyPr wrap="square">
            <a:spAutoFit/>
          </a:bodyPr>
          <a:lstStyle/>
          <a:p>
            <a:endParaRPr lang="en-US" sz="3600" dirty="0"/>
          </a:p>
          <a:p>
            <a:r>
              <a:rPr lang="en-US" sz="3600" dirty="0"/>
              <a:t>The largest group of survey respondents with an opinion,</a:t>
            </a:r>
          </a:p>
          <a:p>
            <a:r>
              <a:rPr lang="en-US" sz="3600" dirty="0"/>
              <a:t>25.1% noted that age eight was the appropriate age to move a child out of an approved child restraint. </a:t>
            </a:r>
          </a:p>
          <a:p>
            <a:endParaRPr lang="en-US" sz="3600" dirty="0"/>
          </a:p>
          <a:p>
            <a:r>
              <a:rPr lang="en-US" sz="3600" dirty="0"/>
              <a:t>Many, 45.8% were unsure while the remainder  offered ages that ranged from one to eighteen.</a:t>
            </a:r>
            <a:endParaRPr lang="en-US" dirty="0">
              <a:effectLst/>
              <a:latin typeface="Arial" panose="020B0604020202020204" pitchFamily="34" charset="0"/>
            </a:endParaRPr>
          </a:p>
        </p:txBody>
      </p:sp>
      <p:sp>
        <p:nvSpPr>
          <p:cNvPr id="4" name="Date Placeholder 3"/>
          <p:cNvSpPr>
            <a:spLocks noGrp="1"/>
          </p:cNvSpPr>
          <p:nvPr>
            <p:ph type="dt" sz="half" idx="10"/>
          </p:nvPr>
        </p:nvSpPr>
        <p:spPr/>
        <p:txBody>
          <a:bodyPr/>
          <a:lstStyle/>
          <a:p>
            <a:r>
              <a:rPr lang="en-US"/>
              <a:t>September 2016</a:t>
            </a:r>
          </a:p>
        </p:txBody>
      </p:sp>
      <p:sp>
        <p:nvSpPr>
          <p:cNvPr id="10" name="Footer Placeholder 9"/>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3940633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1816127" y="609600"/>
            <a:ext cx="9372600" cy="838200"/>
          </a:xfrm>
        </p:spPr>
        <p:txBody>
          <a:bodyPr>
            <a:normAutofit/>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2016 Driver Attitude Survey Results</a:t>
            </a:r>
          </a:p>
        </p:txBody>
      </p:sp>
      <p:sp>
        <p:nvSpPr>
          <p:cNvPr id="7" name="Slide Number Placeholder 6"/>
          <p:cNvSpPr>
            <a:spLocks noGrp="1"/>
          </p:cNvSpPr>
          <p:nvPr>
            <p:ph type="sldNum" sz="quarter" idx="12"/>
          </p:nvPr>
        </p:nvSpPr>
        <p:spPr/>
        <p:txBody>
          <a:bodyPr/>
          <a:lstStyle/>
          <a:p>
            <a:fld id="{2A013F82-EE5E-44EE-A61D-E31C6657F26F}" type="slidenum">
              <a:rPr lang="en-US" smtClean="0"/>
              <a:t>22</a:t>
            </a:fld>
            <a:endParaRPr lang="en-US"/>
          </a:p>
        </p:txBody>
      </p:sp>
      <p:sp>
        <p:nvSpPr>
          <p:cNvPr id="9" name="Rectangle 8"/>
          <p:cNvSpPr/>
          <p:nvPr/>
        </p:nvSpPr>
        <p:spPr>
          <a:xfrm>
            <a:off x="1105735" y="1752600"/>
            <a:ext cx="10058400" cy="3416320"/>
          </a:xfrm>
          <a:prstGeom prst="rect">
            <a:avLst/>
          </a:prstGeom>
        </p:spPr>
        <p:txBody>
          <a:bodyPr wrap="square">
            <a:spAutoFit/>
          </a:bodyPr>
          <a:lstStyle/>
          <a:p>
            <a:endParaRPr lang="en-US" sz="3600" dirty="0"/>
          </a:p>
          <a:p>
            <a:r>
              <a:rPr lang="en-US" sz="3600" dirty="0"/>
              <a:t>Most, 84.2% noted it was not advised to place a rear facing infant seat in front of a working airbag. </a:t>
            </a:r>
          </a:p>
          <a:p>
            <a:endParaRPr lang="en-US" sz="3600" dirty="0"/>
          </a:p>
          <a:p>
            <a:r>
              <a:rPr lang="en-US" sz="3600" dirty="0"/>
              <a:t>However, 3.4% suggested they felt it was advisable to do so</a:t>
            </a:r>
            <a:r>
              <a:rPr lang="en-US" sz="3600" dirty="0">
                <a:latin typeface="Arial" panose="020B0604020202020204" pitchFamily="34" charset="0"/>
              </a:rPr>
              <a:t>.</a:t>
            </a:r>
          </a:p>
        </p:txBody>
      </p:sp>
      <p:sp>
        <p:nvSpPr>
          <p:cNvPr id="4" name="Date Placeholder 3"/>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142925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79612" y="304801"/>
            <a:ext cx="8382000" cy="6341993"/>
          </a:xfrm>
          <a:prstGeom prst="rect">
            <a:avLst/>
          </a:prstGeom>
        </p:spPr>
        <p:txBody>
          <a:bodyPr wrap="square">
            <a:spAutoFit/>
          </a:bodyPr>
          <a:lstStyle/>
          <a:p>
            <a:pPr>
              <a:lnSpc>
                <a:spcPct val="107000"/>
              </a:lnSpc>
              <a:spcAft>
                <a:spcPts val="800"/>
              </a:spcAft>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How does all of this data apply:</a:t>
            </a:r>
          </a:p>
          <a:p>
            <a:pPr>
              <a:lnSpc>
                <a:spcPct val="107000"/>
              </a:lnSpc>
              <a:spcAft>
                <a:spcPts val="800"/>
              </a:spcAft>
            </a:pPr>
            <a:r>
              <a:rPr lang="en-US" sz="4000" spc="-150" dirty="0">
                <a:ln w="3175">
                  <a:noFill/>
                </a:ln>
                <a:effectLst>
                  <a:outerShdw blurRad="50800" dist="38100" dir="2700000" algn="tl" rotWithShape="0">
                    <a:prstClr val="black">
                      <a:alpha val="40000"/>
                    </a:prstClr>
                  </a:outerShdw>
                </a:effectLst>
                <a:latin typeface="+mj-lt"/>
                <a:cs typeface="Arial" charset="0"/>
              </a:rPr>
              <a:t>It allows us to focus on needs…</a:t>
            </a:r>
          </a:p>
          <a:p>
            <a:pPr>
              <a:lnSpc>
                <a:spcPct val="107000"/>
              </a:lnSpc>
              <a:spcAft>
                <a:spcPts val="800"/>
              </a:spcAft>
            </a:pPr>
            <a:endParaRPr lang="en-US" sz="1000" spc="-150" dirty="0">
              <a:ln w="3175">
                <a:noFill/>
              </a:ln>
              <a:effectLst>
                <a:outerShdw blurRad="50800" dist="38100" dir="2700000" algn="tl" rotWithShape="0">
                  <a:prstClr val="black">
                    <a:alpha val="40000"/>
                  </a:prstClr>
                </a:outerShdw>
              </a:effectLst>
              <a:latin typeface="+mj-lt"/>
              <a:cs typeface="Arial" charset="0"/>
            </a:endParaRPr>
          </a:p>
          <a:p>
            <a:pPr marL="571500" indent="-571500">
              <a:lnSpc>
                <a:spcPct val="107000"/>
              </a:lnSpc>
              <a:spcAft>
                <a:spcPts val="800"/>
              </a:spcAft>
              <a:buFont typeface="Arial" panose="020B0604020202020204" pitchFamily="34" charset="0"/>
              <a:buChar char="•"/>
            </a:pPr>
            <a:r>
              <a:rPr lang="en-US" sz="4000" spc="-150" dirty="0">
                <a:ln w="3175">
                  <a:noFill/>
                </a:ln>
                <a:effectLst>
                  <a:outerShdw blurRad="50800" dist="38100" dir="2700000" algn="tl" rotWithShape="0">
                    <a:prstClr val="black">
                      <a:alpha val="40000"/>
                    </a:prstClr>
                  </a:outerShdw>
                </a:effectLst>
                <a:latin typeface="+mj-lt"/>
                <a:cs typeface="Arial" charset="0"/>
              </a:rPr>
              <a:t>Media Campaigns</a:t>
            </a:r>
          </a:p>
          <a:p>
            <a:pPr marL="571500" indent="-571500">
              <a:lnSpc>
                <a:spcPct val="107000"/>
              </a:lnSpc>
              <a:spcAft>
                <a:spcPts val="800"/>
              </a:spcAft>
              <a:buFont typeface="Arial" panose="020B0604020202020204" pitchFamily="34" charset="0"/>
              <a:buChar char="•"/>
            </a:pPr>
            <a:r>
              <a:rPr lang="en-US" sz="4000" spc="-150" dirty="0">
                <a:ln w="3175">
                  <a:noFill/>
                </a:ln>
                <a:effectLst>
                  <a:outerShdw blurRad="50800" dist="38100" dir="2700000" algn="tl" rotWithShape="0">
                    <a:prstClr val="black">
                      <a:alpha val="40000"/>
                    </a:prstClr>
                  </a:outerShdw>
                </a:effectLst>
                <a:latin typeface="+mj-lt"/>
                <a:cs typeface="Arial" charset="0"/>
              </a:rPr>
              <a:t>Enforcement Campaigns</a:t>
            </a:r>
          </a:p>
          <a:p>
            <a:pPr marL="571500" indent="-571500">
              <a:lnSpc>
                <a:spcPct val="107000"/>
              </a:lnSpc>
              <a:spcAft>
                <a:spcPts val="800"/>
              </a:spcAft>
              <a:buFont typeface="Arial" panose="020B0604020202020204" pitchFamily="34" charset="0"/>
              <a:buChar char="•"/>
            </a:pPr>
            <a:r>
              <a:rPr lang="en-US" sz="4000" spc="-150" dirty="0">
                <a:ln w="3175">
                  <a:noFill/>
                </a:ln>
                <a:effectLst>
                  <a:outerShdw blurRad="50800" dist="38100" dir="2700000" algn="tl" rotWithShape="0">
                    <a:prstClr val="black">
                      <a:alpha val="40000"/>
                    </a:prstClr>
                  </a:outerShdw>
                </a:effectLst>
                <a:latin typeface="+mj-lt"/>
                <a:cs typeface="Arial" charset="0"/>
              </a:rPr>
              <a:t>Educational Campaigns</a:t>
            </a:r>
          </a:p>
          <a:p>
            <a:pPr>
              <a:lnSpc>
                <a:spcPct val="107000"/>
              </a:lnSpc>
              <a:spcAft>
                <a:spcPts val="800"/>
              </a:spcAft>
            </a:pPr>
            <a:endParaRPr lang="en-US" sz="1000" spc="-150" dirty="0">
              <a:ln w="3175">
                <a:noFill/>
              </a:ln>
              <a:effectLst>
                <a:outerShdw blurRad="50800" dist="38100" dir="2700000" algn="tl" rotWithShape="0">
                  <a:prstClr val="black">
                    <a:alpha val="40000"/>
                  </a:prstClr>
                </a:outerShdw>
              </a:effectLst>
              <a:latin typeface="+mj-lt"/>
              <a:cs typeface="Arial" charset="0"/>
            </a:endParaRPr>
          </a:p>
          <a:p>
            <a:pPr>
              <a:lnSpc>
                <a:spcPct val="107000"/>
              </a:lnSpc>
              <a:spcAft>
                <a:spcPts val="800"/>
              </a:spcAft>
            </a:pPr>
            <a:r>
              <a:rPr lang="en-US" sz="4000" spc="-150" dirty="0">
                <a:ln w="3175">
                  <a:noFill/>
                </a:ln>
                <a:effectLst>
                  <a:outerShdw blurRad="50800" dist="38100" dir="2700000" algn="tl" rotWithShape="0">
                    <a:prstClr val="black">
                      <a:alpha val="40000"/>
                    </a:prstClr>
                  </a:outerShdw>
                </a:effectLst>
                <a:latin typeface="+mj-lt"/>
                <a:cs typeface="Arial" charset="0"/>
              </a:rPr>
              <a:t>Designed to “Modify Personal Behavior”</a:t>
            </a:r>
          </a:p>
          <a:p>
            <a:pPr>
              <a:lnSpc>
                <a:spcPct val="107000"/>
              </a:lnSpc>
              <a:spcAft>
                <a:spcPts val="800"/>
              </a:spcAft>
            </a:pP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endParaRPr lang="en-US" sz="800" dirty="0">
              <a:latin typeface="+mj-lt"/>
            </a:endParaRPr>
          </a:p>
        </p:txBody>
      </p:sp>
      <p:sp>
        <p:nvSpPr>
          <p:cNvPr id="6" name="Date Placeholder 5"/>
          <p:cNvSpPr>
            <a:spLocks noGrp="1"/>
          </p:cNvSpPr>
          <p:nvPr>
            <p:ph type="dt" sz="half" idx="10"/>
          </p:nvPr>
        </p:nvSpPr>
        <p:spPr/>
        <p:txBody>
          <a:bodyPr/>
          <a:lstStyle/>
          <a:p>
            <a:r>
              <a:rPr lang="en-US"/>
              <a:t>September 2016</a:t>
            </a:r>
          </a:p>
        </p:txBody>
      </p:sp>
      <p:sp>
        <p:nvSpPr>
          <p:cNvPr id="7" name="Footer Placeholder 6"/>
          <p:cNvSpPr>
            <a:spLocks noGrp="1"/>
          </p:cNvSpPr>
          <p:nvPr>
            <p:ph type="ftr" sz="quarter" idx="11"/>
          </p:nvPr>
        </p:nvSpPr>
        <p:spPr/>
        <p:txBody>
          <a:bodyPr/>
          <a:lstStyle/>
          <a:p>
            <a:r>
              <a:rPr lang="en-US"/>
              <a:t>New England Child Passenger Safety Conference</a:t>
            </a:r>
          </a:p>
        </p:txBody>
      </p:sp>
      <p:sp>
        <p:nvSpPr>
          <p:cNvPr id="8" name="Slide Number Placeholder 7"/>
          <p:cNvSpPr>
            <a:spLocks noGrp="1"/>
          </p:cNvSpPr>
          <p:nvPr>
            <p:ph type="sldNum" sz="quarter" idx="12"/>
          </p:nvPr>
        </p:nvSpPr>
        <p:spPr/>
        <p:txBody>
          <a:bodyPr/>
          <a:lstStyle/>
          <a:p>
            <a:fld id="{2A013F82-EE5E-44EE-A61D-E31C6657F26F}" type="slidenum">
              <a:rPr lang="en-US" smtClean="0"/>
              <a:t>23</a:t>
            </a:fld>
            <a:endParaRPr lang="en-US"/>
          </a:p>
        </p:txBody>
      </p:sp>
    </p:spTree>
    <p:extLst>
      <p:ext uri="{BB962C8B-B14F-4D97-AF65-F5344CB8AC3E}">
        <p14:creationId xmlns:p14="http://schemas.microsoft.com/office/powerpoint/2010/main" val="2987762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anim calcmode="lin" valueType="num">
                                      <p:cBhvr>
                                        <p:cTn id="1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anim calcmode="lin" valueType="num">
                                      <p:cBhvr>
                                        <p:cTn id="2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24</a:t>
            </a:fld>
            <a:endParaRPr lang="en-US"/>
          </a:p>
        </p:txBody>
      </p:sp>
      <p:sp>
        <p:nvSpPr>
          <p:cNvPr id="6" name="Title 1"/>
          <p:cNvSpPr txBox="1">
            <a:spLocks/>
          </p:cNvSpPr>
          <p:nvPr/>
        </p:nvSpPr>
        <p:spPr>
          <a:xfrm>
            <a:off x="4037012" y="457200"/>
            <a:ext cx="4038600" cy="9144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Occupant Protection</a:t>
            </a:r>
          </a:p>
        </p:txBody>
      </p:sp>
      <p:sp>
        <p:nvSpPr>
          <p:cNvPr id="9" name="Subtitle 2"/>
          <p:cNvSpPr txBox="1">
            <a:spLocks/>
          </p:cNvSpPr>
          <p:nvPr/>
        </p:nvSpPr>
        <p:spPr>
          <a:xfrm>
            <a:off x="912812" y="1134452"/>
            <a:ext cx="10210799" cy="3124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tint val="75000"/>
                  </a:srgbClr>
                </a:solidFill>
                <a:effectLst/>
                <a:uLnTx/>
                <a:uFillTx/>
                <a:latin typeface="Calibri"/>
                <a:ea typeface="+mn-ea"/>
                <a:cs typeface="+mn-cs"/>
              </a:rPr>
              <a:t>… is a protective device - seatbelt, air bag, </a:t>
            </a:r>
            <a:r>
              <a:rPr kumimoji="0" lang="en-US" sz="4000" b="1" i="1" u="sng" strike="noStrike" kern="1200" cap="none" spc="0" normalizeH="0" baseline="0" noProof="0" dirty="0">
                <a:ln>
                  <a:noFill/>
                </a:ln>
                <a:solidFill>
                  <a:srgbClr val="FFFFFF">
                    <a:tint val="75000"/>
                  </a:srgbClr>
                </a:solidFill>
                <a:effectLst/>
                <a:uLnTx/>
                <a:uFillTx/>
                <a:latin typeface="Calibri"/>
                <a:ea typeface="+mn-ea"/>
                <a:cs typeface="+mn-cs"/>
              </a:rPr>
              <a:t>child safety seat</a:t>
            </a:r>
            <a:r>
              <a:rPr kumimoji="0" lang="en-US" sz="4000" b="0" i="0" u="none" strike="noStrike" kern="1200" cap="none" spc="0" normalizeH="0" baseline="0" noProof="0" dirty="0">
                <a:ln>
                  <a:noFill/>
                </a:ln>
                <a:solidFill>
                  <a:srgbClr val="FFFFFF">
                    <a:tint val="75000"/>
                  </a:srgbClr>
                </a:solidFill>
                <a:effectLst/>
                <a:uLnTx/>
                <a:uFillTx/>
                <a:latin typeface="Calibri"/>
                <a:ea typeface="+mn-ea"/>
                <a:cs typeface="+mn-cs"/>
              </a:rPr>
              <a:t>, </a:t>
            </a:r>
            <a:r>
              <a:rPr kumimoji="0" lang="en-US" sz="4000" b="1" i="1" u="sng" strike="noStrike" kern="1200" cap="none" spc="0" normalizeH="0" baseline="0" noProof="0" dirty="0">
                <a:ln>
                  <a:noFill/>
                </a:ln>
                <a:solidFill>
                  <a:srgbClr val="FFFFFF">
                    <a:tint val="75000"/>
                  </a:srgbClr>
                </a:solidFill>
                <a:effectLst/>
                <a:uLnTx/>
                <a:uFillTx/>
                <a:latin typeface="Calibri"/>
                <a:ea typeface="+mn-ea"/>
                <a:cs typeface="+mn-cs"/>
              </a:rPr>
              <a:t>booster seat</a:t>
            </a:r>
            <a:r>
              <a:rPr kumimoji="0" lang="en-US" sz="4000" b="0" i="0" u="none" strike="noStrike" kern="1200" cap="none" spc="0" normalizeH="0" baseline="0" noProof="0" dirty="0">
                <a:ln>
                  <a:noFill/>
                </a:ln>
                <a:solidFill>
                  <a:srgbClr val="FFFFFF">
                    <a:tint val="75000"/>
                  </a:srgbClr>
                </a:solidFill>
                <a:effectLst/>
                <a:uLnTx/>
                <a:uFillTx/>
                <a:latin typeface="Calibri"/>
                <a:ea typeface="+mn-ea"/>
                <a:cs typeface="+mn-cs"/>
              </a:rPr>
              <a:t>, or helmet, which decrease death and/or injury in highway crashes. </a:t>
            </a:r>
          </a:p>
        </p:txBody>
      </p:sp>
      <p:pic>
        <p:nvPicPr>
          <p:cNvPr id="10" name="Picture 9"/>
          <p:cNvPicPr>
            <a:picLocks noChangeAspect="1"/>
          </p:cNvPicPr>
          <p:nvPr/>
        </p:nvPicPr>
        <p:blipFill>
          <a:blip r:embed="rId2"/>
          <a:stretch>
            <a:fillRect/>
          </a:stretch>
        </p:blipFill>
        <p:spPr>
          <a:xfrm>
            <a:off x="4265612" y="3124200"/>
            <a:ext cx="3581400" cy="2530570"/>
          </a:xfrm>
          <a:prstGeom prst="rect">
            <a:avLst/>
          </a:prstGeom>
        </p:spPr>
      </p:pic>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33550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anim calcmode="lin" valueType="num">
                                      <p:cBhvr>
                                        <p:cTn id="12" dur="2000" fill="hold"/>
                                        <p:tgtEl>
                                          <p:spTgt spid="10"/>
                                        </p:tgtEl>
                                        <p:attrNameLst>
                                          <p:attrName>ppt_w</p:attrName>
                                        </p:attrNameLst>
                                      </p:cBhvr>
                                      <p:tavLst>
                                        <p:tav tm="0" fmla="#ppt_w*sin(2.5*pi*$)">
                                          <p:val>
                                            <p:fltVal val="0"/>
                                          </p:val>
                                        </p:tav>
                                        <p:tav tm="100000">
                                          <p:val>
                                            <p:fltVal val="1"/>
                                          </p:val>
                                        </p:tav>
                                      </p:tavLst>
                                    </p:anim>
                                    <p:anim calcmode="lin" valueType="num">
                                      <p:cBhvr>
                                        <p:cTn id="1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25</a:t>
            </a:fld>
            <a:endParaRPr lang="en-US"/>
          </a:p>
        </p:txBody>
      </p:sp>
      <p:sp>
        <p:nvSpPr>
          <p:cNvPr id="6" name="Title 1"/>
          <p:cNvSpPr txBox="1">
            <a:spLocks/>
          </p:cNvSpPr>
          <p:nvPr/>
        </p:nvSpPr>
        <p:spPr>
          <a:xfrm>
            <a:off x="2665412" y="914400"/>
            <a:ext cx="6781800" cy="9144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000" dirty="0"/>
              <a:t>Vermont Seat Belt Law Highlights</a:t>
            </a:r>
          </a:p>
        </p:txBody>
      </p:sp>
      <p:sp>
        <p:nvSpPr>
          <p:cNvPr id="12" name="Rectangle 11"/>
          <p:cNvSpPr/>
          <p:nvPr/>
        </p:nvSpPr>
        <p:spPr>
          <a:xfrm>
            <a:off x="2277072" y="2057400"/>
            <a:ext cx="7696200" cy="3293209"/>
          </a:xfrm>
          <a:prstGeom prst="rect">
            <a:avLst/>
          </a:prstGeom>
        </p:spPr>
        <p:txBody>
          <a:bodyPr wrap="square">
            <a:spAutoFit/>
          </a:bodyPr>
          <a:lstStyle/>
          <a:p>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Vermont is…..</a:t>
            </a:r>
          </a:p>
          <a:p>
            <a:endParaRPr lang="en-US" sz="3200" dirty="0"/>
          </a:p>
          <a:p>
            <a:pPr marL="457200" indent="-457200">
              <a:buFont typeface="Arial" panose="020B0604020202020204" pitchFamily="34" charset="0"/>
              <a:buChar char="•"/>
            </a:pPr>
            <a:r>
              <a:rPr lang="en-US" sz="3200" dirty="0"/>
              <a:t>A secondary law state for Seatbelt use,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 primary law state for Child Passenger Safety seat use</a:t>
            </a:r>
            <a:r>
              <a:rPr lang="en-US" sz="2400" dirty="0"/>
              <a:t>.</a:t>
            </a: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11029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26</a:t>
            </a:fld>
            <a:endParaRPr lang="en-US"/>
          </a:p>
        </p:txBody>
      </p:sp>
      <p:sp>
        <p:nvSpPr>
          <p:cNvPr id="9" name="Rectangle 8"/>
          <p:cNvSpPr/>
          <p:nvPr/>
        </p:nvSpPr>
        <p:spPr>
          <a:xfrm>
            <a:off x="912812" y="457200"/>
            <a:ext cx="10515600" cy="5509200"/>
          </a:xfrm>
          <a:prstGeom prst="rect">
            <a:avLst/>
          </a:prstGeom>
        </p:spPr>
        <p:txBody>
          <a:bodyPr wrap="square">
            <a:spAutoFit/>
          </a:bodyPr>
          <a:lstStyle/>
          <a:p>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cs typeface="Arial" charset="0"/>
                <a:hlinkClick r:id="rId2"/>
              </a:rPr>
              <a:t>23 V.S.A. § 1259 </a:t>
            </a:r>
            <a:r>
              <a:rPr lang="en-US" sz="3200" dirty="0"/>
              <a:t>        "</a:t>
            </a:r>
            <a:r>
              <a:rPr lang="en-US" sz="3200" b="1" dirty="0"/>
              <a:t>Seat Belt Use over the age of 18“</a:t>
            </a:r>
          </a:p>
          <a:p>
            <a:br>
              <a:rPr lang="en-US" sz="3200" b="1" dirty="0"/>
            </a:br>
            <a:r>
              <a:rPr lang="en-US" sz="3200" dirty="0"/>
              <a:t>Everyone in the vehicle, including backseat passengers and children, must wear seat belts properly.</a:t>
            </a:r>
            <a:br>
              <a:rPr lang="en-US" sz="3200" dirty="0"/>
            </a:br>
            <a:r>
              <a:rPr lang="en-US" sz="3200" dirty="0"/>
              <a:t> </a:t>
            </a:r>
          </a:p>
          <a:p>
            <a:pPr>
              <a:buFont typeface="Arial" panose="020B0604020202020204" pitchFamily="34" charset="0"/>
              <a:buChar char="•"/>
            </a:pPr>
            <a:r>
              <a:rPr lang="en-US" sz="3200" dirty="0"/>
              <a:t>The driver will receive a fine of $25.00 for a first violation; $50.00 for a second violation; $100.00 for third and subsequent violations.</a:t>
            </a:r>
            <a:br>
              <a:rPr lang="en-US" sz="3200" dirty="0"/>
            </a:br>
            <a:r>
              <a:rPr lang="en-US" sz="3200" dirty="0"/>
              <a:t> </a:t>
            </a:r>
          </a:p>
          <a:p>
            <a:pPr>
              <a:buFont typeface="Arial" panose="020B0604020202020204" pitchFamily="34" charset="0"/>
              <a:buChar char="•"/>
            </a:pPr>
            <a:r>
              <a:rPr lang="en-US" sz="3200" dirty="0"/>
              <a:t>Lap and shoulder belts must be worn and shoulder belts must NOT be placed behind the back or under the arm.</a:t>
            </a: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21485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27</a:t>
            </a:fld>
            <a:endParaRPr lang="en-US"/>
          </a:p>
        </p:txBody>
      </p:sp>
      <p:sp>
        <p:nvSpPr>
          <p:cNvPr id="6" name="Rectangle 5"/>
          <p:cNvSpPr/>
          <p:nvPr/>
        </p:nvSpPr>
        <p:spPr>
          <a:xfrm>
            <a:off x="531812" y="457201"/>
            <a:ext cx="10972800" cy="5632311"/>
          </a:xfrm>
          <a:prstGeom prst="rect">
            <a:avLst/>
          </a:prstGeom>
        </p:spPr>
        <p:txBody>
          <a:bodyPr wrap="square">
            <a:spAutoFit/>
          </a:bodyPr>
          <a:lstStyle/>
          <a:p>
            <a:r>
              <a:rPr lang="en-US" sz="2400" dirty="0">
                <a:hlinkClick r:id="rId2"/>
              </a:rPr>
              <a:t>23 V.S.A. § 1258</a:t>
            </a:r>
            <a:r>
              <a:rPr lang="en-US" sz="2400" dirty="0"/>
              <a:t>     "</a:t>
            </a:r>
            <a:r>
              <a:rPr lang="en-US" sz="2400" b="1" dirty="0"/>
              <a:t>Child restraint systems; persons under age 18“</a:t>
            </a:r>
            <a:br>
              <a:rPr lang="en-US" sz="2400" b="1" dirty="0"/>
            </a:br>
            <a:endParaRPr lang="en-US" sz="2400" dirty="0"/>
          </a:p>
          <a:p>
            <a:pPr>
              <a:buFont typeface="Arial" panose="020B0604020202020204" pitchFamily="34" charset="0"/>
              <a:buChar char="•"/>
            </a:pPr>
            <a:r>
              <a:rPr lang="en-US" sz="2400" dirty="0"/>
              <a:t>All children under the age of one, and all children weighing less than 20 pounds, regardless of age, shall be restrained in a rear-facing position, properly secured in a federally-approved child passenger restraining system, which shall not be installed in front of an active air bag.</a:t>
            </a:r>
          </a:p>
          <a:p>
            <a:r>
              <a:rPr lang="en-US" sz="2400" dirty="0"/>
              <a:t> </a:t>
            </a:r>
          </a:p>
          <a:p>
            <a:pPr>
              <a:buFont typeface="Arial" panose="020B0604020202020204" pitchFamily="34" charset="0"/>
              <a:buChar char="•"/>
            </a:pPr>
            <a:r>
              <a:rPr lang="en-US" sz="2400" dirty="0"/>
              <a:t>A child weighing more than 20 pounds, and who is one year of age or older and under the age of eight years, shall be restrained in a child passenger restraining system.</a:t>
            </a:r>
          </a:p>
          <a:p>
            <a:pPr>
              <a:buFont typeface="Arial" panose="020B0604020202020204" pitchFamily="34" charset="0"/>
              <a:buChar char="•"/>
            </a:pPr>
            <a:endParaRPr lang="en-US" sz="2400" dirty="0"/>
          </a:p>
          <a:p>
            <a:pPr>
              <a:buFont typeface="Arial" panose="020B0604020202020204" pitchFamily="34" charset="0"/>
              <a:buChar char="•"/>
            </a:pPr>
            <a:r>
              <a:rPr lang="en-US" sz="2400" dirty="0"/>
              <a:t> A child eight through 17 years of age shall be restrained in a safety belt system or a child passenger restraining system.</a:t>
            </a:r>
          </a:p>
          <a:p>
            <a:pPr>
              <a:buFont typeface="Arial" panose="020B0604020202020204" pitchFamily="34" charset="0"/>
              <a:buChar char="•"/>
            </a:pPr>
            <a:endParaRPr lang="en-US" sz="2400" dirty="0"/>
          </a:p>
          <a:p>
            <a:pPr>
              <a:buFont typeface="Arial" panose="020B0604020202020204" pitchFamily="34" charset="0"/>
              <a:buChar char="•"/>
            </a:pPr>
            <a:r>
              <a:rPr lang="en-US" sz="2400" dirty="0"/>
              <a:t>The driver will receive a fine of $25.00 for a first violation; $50.00 for a second violation; $100.00 for third and subsequent violations</a:t>
            </a:r>
          </a:p>
        </p:txBody>
      </p:sp>
      <p:sp>
        <p:nvSpPr>
          <p:cNvPr id="4" name="Date Placeholder 3"/>
          <p:cNvSpPr>
            <a:spLocks noGrp="1"/>
          </p:cNvSpPr>
          <p:nvPr>
            <p:ph type="dt" sz="half" idx="10"/>
          </p:nvPr>
        </p:nvSpPr>
        <p:spPr/>
        <p:txBody>
          <a:bodyPr/>
          <a:lstStyle/>
          <a:p>
            <a:r>
              <a:rPr lang="en-US"/>
              <a:t>September 2016</a:t>
            </a:r>
          </a:p>
        </p:txBody>
      </p:sp>
      <p:sp>
        <p:nvSpPr>
          <p:cNvPr id="10" name="Footer Placeholder 9"/>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23695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28</a:t>
            </a:fld>
            <a:endParaRPr lang="en-US"/>
          </a:p>
        </p:txBody>
      </p:sp>
      <p:sp>
        <p:nvSpPr>
          <p:cNvPr id="5" name="Title 3"/>
          <p:cNvSpPr>
            <a:spLocks noGrp="1"/>
          </p:cNvSpPr>
          <p:nvPr>
            <p:ph type="title"/>
          </p:nvPr>
        </p:nvSpPr>
        <p:spPr>
          <a:xfrm>
            <a:off x="1438872" y="190992"/>
            <a:ext cx="9372600" cy="1371600"/>
          </a:xfrm>
        </p:spPr>
        <p:txBody>
          <a:bodyPr>
            <a:normAutofit fontScale="90000"/>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Vermont Child Passenger Safety Programs</a:t>
            </a:r>
          </a:p>
        </p:txBody>
      </p:sp>
      <p:sp>
        <p:nvSpPr>
          <p:cNvPr id="9" name="Rectangle 8"/>
          <p:cNvSpPr/>
          <p:nvPr/>
        </p:nvSpPr>
        <p:spPr>
          <a:xfrm>
            <a:off x="912812" y="1905000"/>
            <a:ext cx="10180040" cy="3754874"/>
          </a:xfrm>
          <a:prstGeom prst="rect">
            <a:avLst/>
          </a:prstGeom>
        </p:spPr>
        <p:txBody>
          <a:bodyPr wrap="square">
            <a:spAutoFit/>
          </a:bodyPr>
          <a:lstStyle/>
          <a:p>
            <a:pPr marL="571500" indent="-571500">
              <a:buFont typeface="Arial" panose="020B0604020202020204" pitchFamily="34" charset="0"/>
              <a:buChar char="•"/>
            </a:pPr>
            <a:r>
              <a:rPr lang="en-US" sz="3600" dirty="0"/>
              <a:t>The Vermont CPS program is primarily funded by the Vermont  GHSP. </a:t>
            </a:r>
          </a:p>
          <a:p>
            <a:pPr marL="571500" indent="-571500">
              <a:buFont typeface="Arial" panose="020B0604020202020204" pitchFamily="34" charset="0"/>
              <a:buChar char="•"/>
            </a:pPr>
            <a:endParaRPr lang="en-US" sz="1100" dirty="0"/>
          </a:p>
          <a:p>
            <a:pPr marL="571500" indent="-571500">
              <a:buFont typeface="Arial" panose="020B0604020202020204" pitchFamily="34" charset="0"/>
              <a:buChar char="•"/>
            </a:pPr>
            <a:r>
              <a:rPr lang="en-US" sz="3600" dirty="0"/>
              <a:t>They are located within the Vermont Department of Health Injury Prevention Unit</a:t>
            </a:r>
          </a:p>
          <a:p>
            <a:pPr marL="571500" indent="-571500">
              <a:buFont typeface="Arial" panose="020B0604020202020204" pitchFamily="34" charset="0"/>
              <a:buChar char="•"/>
            </a:pPr>
            <a:endParaRPr lang="en-US" sz="1100" dirty="0"/>
          </a:p>
          <a:p>
            <a:pPr marL="571500" indent="-571500">
              <a:buFont typeface="Arial" panose="020B0604020202020204" pitchFamily="34" charset="0"/>
              <a:buChar char="•"/>
            </a:pPr>
            <a:r>
              <a:rPr lang="en-US" sz="3600" dirty="0"/>
              <a:t>Staffed by two full-time VDH staff and many other volunteers and technicians statewide. </a:t>
            </a:r>
          </a:p>
        </p:txBody>
      </p:sp>
      <p:sp>
        <p:nvSpPr>
          <p:cNvPr id="4" name="Date Placeholder 3"/>
          <p:cNvSpPr>
            <a:spLocks noGrp="1"/>
          </p:cNvSpPr>
          <p:nvPr>
            <p:ph type="dt" sz="half" idx="10"/>
          </p:nvPr>
        </p:nvSpPr>
        <p:spPr/>
        <p:txBody>
          <a:bodyPr/>
          <a:lstStyle/>
          <a:p>
            <a:r>
              <a:rPr lang="en-US"/>
              <a:t>September 2016</a:t>
            </a:r>
          </a:p>
        </p:txBody>
      </p:sp>
      <p:sp>
        <p:nvSpPr>
          <p:cNvPr id="10" name="Footer Placeholder 9"/>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13387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29</a:t>
            </a:fld>
            <a:endParaRPr lang="en-US"/>
          </a:p>
        </p:txBody>
      </p:sp>
      <p:sp>
        <p:nvSpPr>
          <p:cNvPr id="5" name="Title 3"/>
          <p:cNvSpPr>
            <a:spLocks noGrp="1"/>
          </p:cNvSpPr>
          <p:nvPr>
            <p:ph type="title"/>
          </p:nvPr>
        </p:nvSpPr>
        <p:spPr>
          <a:xfrm>
            <a:off x="1446212" y="457200"/>
            <a:ext cx="9372600" cy="660518"/>
          </a:xfrm>
        </p:spPr>
        <p:txBody>
          <a:bodyPr>
            <a:normAutofit fontScale="90000"/>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Vermont Child Passenger Safety Programs</a:t>
            </a:r>
          </a:p>
        </p:txBody>
      </p:sp>
      <p:sp>
        <p:nvSpPr>
          <p:cNvPr id="9" name="Rectangle 8"/>
          <p:cNvSpPr/>
          <p:nvPr/>
        </p:nvSpPr>
        <p:spPr>
          <a:xfrm>
            <a:off x="989012" y="1676400"/>
            <a:ext cx="10180040" cy="2862322"/>
          </a:xfrm>
          <a:prstGeom prst="rect">
            <a:avLst/>
          </a:prstGeom>
        </p:spPr>
        <p:txBody>
          <a:bodyPr wrap="square">
            <a:spAutoFit/>
          </a:bodyPr>
          <a:lstStyle/>
          <a:p>
            <a:r>
              <a:rPr lang="en-US" sz="3600" dirty="0"/>
              <a:t>The overarching goal of the Child Passenger Safety program is to decrease the number of deaths and injuries of children on Vermont’s public roadways due to motor vehicle crashes by promoting the proper and regular use of child safety seats and safety belts</a:t>
            </a:r>
          </a:p>
        </p:txBody>
      </p:sp>
      <p:sp>
        <p:nvSpPr>
          <p:cNvPr id="4" name="Date Placeholder 3"/>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4164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3</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5" name="Subtitle 2"/>
          <p:cNvSpPr txBox="1">
            <a:spLocks/>
          </p:cNvSpPr>
          <p:nvPr/>
        </p:nvSpPr>
        <p:spPr>
          <a:xfrm>
            <a:off x="982466" y="1295400"/>
            <a:ext cx="10285412" cy="5791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endParaRPr>
          </a:p>
        </p:txBody>
      </p:sp>
      <p:pic>
        <p:nvPicPr>
          <p:cNvPr id="1028" name="Picture 4" descr="http://ghsp.vermont.gov/sites/ghsp/files/images/link_widget/Org%20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09" y="2362200"/>
            <a:ext cx="6748182" cy="3441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62149" y="1295400"/>
            <a:ext cx="6587765" cy="646331"/>
          </a:xfrm>
          <a:prstGeom prst="rect">
            <a:avLst/>
          </a:prstGeom>
        </p:spPr>
        <p:txBody>
          <a:bodyPr wrap="none">
            <a:spAutoFit/>
          </a:bodyPr>
          <a:lstStyle/>
          <a:p>
            <a:pPr algn="ctr"/>
            <a:r>
              <a:rPr lang="en-US" sz="3600" dirty="0">
                <a:solidFill>
                  <a:srgbClr val="FFC000">
                    <a:lumMod val="60000"/>
                    <a:lumOff val="40000"/>
                  </a:srgbClr>
                </a:solidFill>
                <a:latin typeface="Calibri"/>
              </a:rPr>
              <a:t>Office of Highway Safety Structure</a:t>
            </a:r>
          </a:p>
        </p:txBody>
      </p:sp>
      <p:sp>
        <p:nvSpPr>
          <p:cNvPr id="6" name="Date Placeholder 5"/>
          <p:cNvSpPr>
            <a:spLocks noGrp="1"/>
          </p:cNvSpPr>
          <p:nvPr>
            <p:ph type="dt" sz="half" idx="10"/>
          </p:nvPr>
        </p:nvSpPr>
        <p:spPr/>
        <p:txBody>
          <a:bodyPr/>
          <a:lstStyle/>
          <a:p>
            <a:r>
              <a:rPr lang="en-US"/>
              <a:t>September 2016</a:t>
            </a:r>
          </a:p>
        </p:txBody>
      </p:sp>
      <p:sp>
        <p:nvSpPr>
          <p:cNvPr id="9" name="Footer Placeholder 8"/>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158884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30</a:t>
            </a:fld>
            <a:endParaRPr lang="en-US"/>
          </a:p>
        </p:txBody>
      </p:sp>
      <p:sp>
        <p:nvSpPr>
          <p:cNvPr id="5" name="Title 3"/>
          <p:cNvSpPr>
            <a:spLocks noGrp="1"/>
          </p:cNvSpPr>
          <p:nvPr>
            <p:ph type="title"/>
          </p:nvPr>
        </p:nvSpPr>
        <p:spPr>
          <a:xfrm>
            <a:off x="1522413" y="457200"/>
            <a:ext cx="9372600" cy="584318"/>
          </a:xfrm>
        </p:spPr>
        <p:txBody>
          <a:bodyPr>
            <a:normAutofit fontScale="90000"/>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Vermont Child Passenger Safety Programs</a:t>
            </a:r>
          </a:p>
        </p:txBody>
      </p:sp>
      <p:sp>
        <p:nvSpPr>
          <p:cNvPr id="6" name="Rectangle 5"/>
          <p:cNvSpPr/>
          <p:nvPr/>
        </p:nvSpPr>
        <p:spPr>
          <a:xfrm>
            <a:off x="760412" y="1143000"/>
            <a:ext cx="10744200" cy="6063198"/>
          </a:xfrm>
          <a:prstGeom prst="rect">
            <a:avLst/>
          </a:prstGeom>
        </p:spPr>
        <p:txBody>
          <a:bodyPr wrap="square">
            <a:spAutoFit/>
          </a:bodyPr>
          <a:lstStyle/>
          <a:p>
            <a:pPr marR="0" lvl="0" hangingPunct="0">
              <a:spcBef>
                <a:spcPts val="0"/>
              </a:spcBef>
              <a:spcAft>
                <a:spcPts val="0"/>
              </a:spcAft>
            </a:pPr>
            <a:r>
              <a:rPr lang="en-US" sz="2800" dirty="0"/>
              <a:t>This is done by…</a:t>
            </a:r>
          </a:p>
          <a:p>
            <a:pPr marR="0" lvl="0" hangingPunct="0">
              <a:spcBef>
                <a:spcPts val="0"/>
              </a:spcBef>
              <a:spcAft>
                <a:spcPts val="0"/>
              </a:spcAft>
            </a:pPr>
            <a:endParaRPr lang="en-US" sz="800" dirty="0"/>
          </a:p>
          <a:p>
            <a:pPr marL="457200" marR="0" lvl="0" indent="-457200" hangingPunct="0">
              <a:spcBef>
                <a:spcPts val="0"/>
              </a:spcBef>
              <a:spcAft>
                <a:spcPts val="0"/>
              </a:spcAft>
              <a:buAutoNum type="arabicPeriod"/>
            </a:pPr>
            <a:r>
              <a:rPr lang="en-US" sz="2800" dirty="0"/>
              <a:t>Reducing the barrier of cost of car seats to parents, grandparents, and other child-guardians by providing seats at reduced or no cost to families of needs.</a:t>
            </a:r>
          </a:p>
          <a:p>
            <a:pPr marL="457200" marR="0" lvl="0" indent="-457200" hangingPunct="0">
              <a:spcBef>
                <a:spcPts val="0"/>
              </a:spcBef>
              <a:spcAft>
                <a:spcPts val="0"/>
              </a:spcAft>
              <a:buAutoNum type="arabicPeriod"/>
            </a:pPr>
            <a:endParaRPr lang="en-US" sz="800" dirty="0"/>
          </a:p>
          <a:p>
            <a:pPr marL="457200" indent="-457200" hangingPunct="0">
              <a:buFontTx/>
              <a:buAutoNum type="arabicPeriod"/>
            </a:pPr>
            <a:r>
              <a:rPr lang="en-US" sz="2800" dirty="0"/>
              <a:t>Increase every community’s knowledge of the proper use of child restraints by offering car seat checks and one on one instruction and installation with the distribution of each seat purchased by this grant.</a:t>
            </a:r>
          </a:p>
          <a:p>
            <a:pPr marL="457200" indent="-457200" hangingPunct="0">
              <a:buFontTx/>
              <a:buAutoNum type="arabicPeriod"/>
            </a:pPr>
            <a:endParaRPr lang="en-US" sz="800" dirty="0"/>
          </a:p>
          <a:p>
            <a:pPr marL="457200" indent="-457200" hangingPunct="0">
              <a:buFontTx/>
              <a:buAutoNum type="arabicPeriod"/>
            </a:pPr>
            <a:r>
              <a:rPr lang="en-US" sz="2800" dirty="0"/>
              <a:t>Offering education and re-certification training to certified car seat technicians who provide the community passenger safety checks and community education.</a:t>
            </a:r>
          </a:p>
          <a:p>
            <a:pPr hangingPunct="0"/>
            <a:endParaRPr lang="en-US" sz="2800" dirty="0"/>
          </a:p>
          <a:p>
            <a:pPr marL="457200" marR="0" lvl="0" indent="-457200" hangingPunct="0">
              <a:spcBef>
                <a:spcPts val="0"/>
              </a:spcBef>
              <a:spcAft>
                <a:spcPts val="0"/>
              </a:spcAft>
              <a:buAutoNum type="arabicPeriod"/>
            </a:pPr>
            <a:endParaRPr lang="en-US" sz="2800" dirty="0"/>
          </a:p>
        </p:txBody>
      </p:sp>
      <p:sp>
        <p:nvSpPr>
          <p:cNvPr id="4" name="Date Placeholder 3"/>
          <p:cNvSpPr>
            <a:spLocks noGrp="1"/>
          </p:cNvSpPr>
          <p:nvPr>
            <p:ph type="dt" sz="half" idx="10"/>
          </p:nvPr>
        </p:nvSpPr>
        <p:spPr/>
        <p:txBody>
          <a:bodyPr/>
          <a:lstStyle/>
          <a:p>
            <a:r>
              <a:rPr lang="en-US"/>
              <a:t>September 2016</a:t>
            </a:r>
          </a:p>
        </p:txBody>
      </p:sp>
      <p:sp>
        <p:nvSpPr>
          <p:cNvPr id="10" name="Footer Placeholder 9"/>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93500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1559644" y="457200"/>
            <a:ext cx="9372600" cy="736718"/>
          </a:xfrm>
        </p:spPr>
        <p:txBody>
          <a:bodyPr>
            <a:normAutofit fontScale="90000"/>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Vermont Child Passenger Safety Programs</a:t>
            </a:r>
          </a:p>
        </p:txBody>
      </p:sp>
      <p:sp>
        <p:nvSpPr>
          <p:cNvPr id="7" name="Slide Number Placeholder 6"/>
          <p:cNvSpPr>
            <a:spLocks noGrp="1"/>
          </p:cNvSpPr>
          <p:nvPr>
            <p:ph type="sldNum" sz="quarter" idx="12"/>
          </p:nvPr>
        </p:nvSpPr>
        <p:spPr/>
        <p:txBody>
          <a:bodyPr/>
          <a:lstStyle/>
          <a:p>
            <a:fld id="{2A013F82-EE5E-44EE-A61D-E31C6657F26F}" type="slidenum">
              <a:rPr lang="en-US" smtClean="0"/>
              <a:t>31</a:t>
            </a:fld>
            <a:endParaRPr lang="en-US"/>
          </a:p>
        </p:txBody>
      </p:sp>
      <p:sp>
        <p:nvSpPr>
          <p:cNvPr id="6" name="Title 2"/>
          <p:cNvSpPr txBox="1">
            <a:spLocks/>
          </p:cNvSpPr>
          <p:nvPr/>
        </p:nvSpPr>
        <p:spPr>
          <a:xfrm>
            <a:off x="836612" y="1447800"/>
            <a:ext cx="10591800" cy="34795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4000" dirty="0"/>
              <a:t>Summary,</a:t>
            </a:r>
          </a:p>
          <a:p>
            <a:endParaRPr lang="en-US" sz="1400" dirty="0"/>
          </a:p>
          <a:p>
            <a:r>
              <a:rPr lang="en-US" sz="4000" dirty="0"/>
              <a:t>The National Child Restraint Use Special Study documents how car seats and booster seats are used in the field, drivers’ attitudes and beliefs about car seats and booster seats and their confidence with installing them. </a:t>
            </a:r>
          </a:p>
        </p:txBody>
      </p:sp>
      <p:sp>
        <p:nvSpPr>
          <p:cNvPr id="4" name="Date Placeholder 3"/>
          <p:cNvSpPr>
            <a:spLocks noGrp="1"/>
          </p:cNvSpPr>
          <p:nvPr>
            <p:ph type="dt" sz="half" idx="10"/>
          </p:nvPr>
        </p:nvSpPr>
        <p:spPr/>
        <p:txBody>
          <a:bodyPr/>
          <a:lstStyle/>
          <a:p>
            <a:r>
              <a:rPr lang="en-US"/>
              <a:t>September 2016</a:t>
            </a:r>
          </a:p>
        </p:txBody>
      </p:sp>
      <p:sp>
        <p:nvSpPr>
          <p:cNvPr id="9" name="Footer Placeholder 8"/>
          <p:cNvSpPr>
            <a:spLocks noGrp="1"/>
          </p:cNvSpPr>
          <p:nvPr>
            <p:ph type="ftr" sz="quarter" idx="11"/>
          </p:nvPr>
        </p:nvSpPr>
        <p:spPr/>
        <p:txBody>
          <a:bodyPr/>
          <a:lstStyle/>
          <a:p>
            <a:r>
              <a:rPr lang="en-US"/>
              <a:t>New England Child Passenger Safety Conference</a:t>
            </a:r>
          </a:p>
        </p:txBody>
      </p:sp>
      <p:sp>
        <p:nvSpPr>
          <p:cNvPr id="2" name="Rectangle 1"/>
          <p:cNvSpPr/>
          <p:nvPr/>
        </p:nvSpPr>
        <p:spPr>
          <a:xfrm>
            <a:off x="1408112" y="5181246"/>
            <a:ext cx="9448800" cy="830997"/>
          </a:xfrm>
          <a:prstGeom prst="rect">
            <a:avLst/>
          </a:prstGeom>
        </p:spPr>
        <p:txBody>
          <a:bodyPr wrap="square">
            <a:spAutoFit/>
          </a:bodyPr>
          <a:lstStyle/>
          <a:p>
            <a:pPr algn="ctr"/>
            <a:r>
              <a:rPr lang="en-US" sz="2400" b="1" dirty="0"/>
              <a:t>National Child Restraint Use Special Study – NHTSA</a:t>
            </a:r>
          </a:p>
          <a:p>
            <a:pPr algn="ctr"/>
            <a:r>
              <a:rPr lang="en-US" sz="2400" dirty="0">
                <a:hlinkClick r:id="rId4"/>
              </a:rPr>
              <a:t>https://crashstats.nhtsa.dot.gov/Api/Public/ViewPublication/812157</a:t>
            </a:r>
            <a:endParaRPr lang="en-US" sz="2400" b="1" dirty="0"/>
          </a:p>
        </p:txBody>
      </p:sp>
    </p:spTree>
    <p:extLst>
      <p:ext uri="{BB962C8B-B14F-4D97-AF65-F5344CB8AC3E}">
        <p14:creationId xmlns:p14="http://schemas.microsoft.com/office/powerpoint/2010/main" val="235528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1446212" y="152400"/>
            <a:ext cx="9372600" cy="889118"/>
          </a:xfrm>
        </p:spPr>
        <p:txBody>
          <a:bodyPr>
            <a:normAutofit fontScale="90000"/>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Vermont Child Passenger Safety Programs</a:t>
            </a:r>
          </a:p>
        </p:txBody>
      </p:sp>
      <p:sp>
        <p:nvSpPr>
          <p:cNvPr id="7" name="Slide Number Placeholder 6"/>
          <p:cNvSpPr>
            <a:spLocks noGrp="1"/>
          </p:cNvSpPr>
          <p:nvPr>
            <p:ph type="sldNum" sz="quarter" idx="12"/>
          </p:nvPr>
        </p:nvSpPr>
        <p:spPr/>
        <p:txBody>
          <a:bodyPr/>
          <a:lstStyle/>
          <a:p>
            <a:fld id="{2A013F82-EE5E-44EE-A61D-E31C6657F26F}" type="slidenum">
              <a:rPr lang="en-US" smtClean="0"/>
              <a:t>32</a:t>
            </a:fld>
            <a:endParaRPr lang="en-US"/>
          </a:p>
        </p:txBody>
      </p:sp>
      <p:sp>
        <p:nvSpPr>
          <p:cNvPr id="4" name="Date Placeholder 3"/>
          <p:cNvSpPr>
            <a:spLocks noGrp="1"/>
          </p:cNvSpPr>
          <p:nvPr>
            <p:ph type="dt" sz="half" idx="10"/>
          </p:nvPr>
        </p:nvSpPr>
        <p:spPr/>
        <p:txBody>
          <a:bodyPr/>
          <a:lstStyle/>
          <a:p>
            <a:r>
              <a:rPr lang="en-US"/>
              <a:t>September 2016</a:t>
            </a:r>
          </a:p>
        </p:txBody>
      </p:sp>
      <p:sp>
        <p:nvSpPr>
          <p:cNvPr id="9" name="Footer Placeholder 8"/>
          <p:cNvSpPr>
            <a:spLocks noGrp="1"/>
          </p:cNvSpPr>
          <p:nvPr>
            <p:ph type="ftr" sz="quarter" idx="11"/>
          </p:nvPr>
        </p:nvSpPr>
        <p:spPr/>
        <p:txBody>
          <a:bodyPr/>
          <a:lstStyle/>
          <a:p>
            <a:r>
              <a:rPr lang="en-US"/>
              <a:t>New England Child Passenger Safety Conference</a:t>
            </a:r>
          </a:p>
        </p:txBody>
      </p:sp>
      <p:pic>
        <p:nvPicPr>
          <p:cNvPr id="2" name="Picture 1"/>
          <p:cNvPicPr>
            <a:picLocks noChangeAspect="1"/>
          </p:cNvPicPr>
          <p:nvPr/>
        </p:nvPicPr>
        <p:blipFill>
          <a:blip r:embed="rId4"/>
          <a:stretch>
            <a:fillRect/>
          </a:stretch>
        </p:blipFill>
        <p:spPr>
          <a:xfrm>
            <a:off x="2589212" y="1219200"/>
            <a:ext cx="6096000" cy="3748356"/>
          </a:xfrm>
          <a:prstGeom prst="rect">
            <a:avLst/>
          </a:prstGeom>
        </p:spPr>
      </p:pic>
      <p:sp>
        <p:nvSpPr>
          <p:cNvPr id="10" name="Rectangle 9"/>
          <p:cNvSpPr/>
          <p:nvPr/>
        </p:nvSpPr>
        <p:spPr>
          <a:xfrm>
            <a:off x="912812" y="5175430"/>
            <a:ext cx="10058400" cy="1077218"/>
          </a:xfrm>
          <a:prstGeom prst="rect">
            <a:avLst/>
          </a:prstGeom>
        </p:spPr>
        <p:txBody>
          <a:bodyPr wrap="square">
            <a:spAutoFit/>
          </a:bodyPr>
          <a:lstStyle/>
          <a:p>
            <a:r>
              <a:rPr lang="en-US" sz="3200" spc="100" dirty="0">
                <a:latin typeface="+mj-lt"/>
                <a:ea typeface="+mj-ea"/>
                <a:cs typeface="+mj-cs"/>
              </a:rPr>
              <a:t>Best practice recommendations for child passengers can be found at…     </a:t>
            </a:r>
            <a:r>
              <a:rPr lang="en-US" sz="3200" spc="100" dirty="0">
                <a:latin typeface="+mj-lt"/>
                <a:ea typeface="+mj-ea"/>
                <a:cs typeface="+mj-cs"/>
                <a:hlinkClick r:id="rId5"/>
              </a:rPr>
              <a:t>www.safercar.gov/therightseat</a:t>
            </a:r>
            <a:r>
              <a:rPr lang="en-US" sz="3200" spc="100" dirty="0">
                <a:latin typeface="+mj-lt"/>
                <a:ea typeface="+mj-ea"/>
                <a:cs typeface="+mj-cs"/>
              </a:rPr>
              <a:t>  </a:t>
            </a:r>
          </a:p>
        </p:txBody>
      </p:sp>
    </p:spTree>
    <p:extLst>
      <p:ext uri="{BB962C8B-B14F-4D97-AF65-F5344CB8AC3E}">
        <p14:creationId xmlns:p14="http://schemas.microsoft.com/office/powerpoint/2010/main" val="14890353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33</a:t>
            </a:fld>
            <a:endParaRPr lang="en-US"/>
          </a:p>
        </p:txBody>
      </p:sp>
      <p:sp>
        <p:nvSpPr>
          <p:cNvPr id="5" name="Title 3"/>
          <p:cNvSpPr>
            <a:spLocks noGrp="1"/>
          </p:cNvSpPr>
          <p:nvPr>
            <p:ph type="title"/>
          </p:nvPr>
        </p:nvSpPr>
        <p:spPr>
          <a:xfrm>
            <a:off x="2436812" y="304800"/>
            <a:ext cx="7713602" cy="685800"/>
          </a:xfrm>
        </p:spPr>
        <p:txBody>
          <a:bodyPr>
            <a:normAutofit fontScale="90000"/>
          </a:bodyPr>
          <a:lstStyle/>
          <a:p>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Vermont  CPS Contact Information</a:t>
            </a:r>
          </a:p>
        </p:txBody>
      </p:sp>
      <p:sp>
        <p:nvSpPr>
          <p:cNvPr id="9" name="Rectangle 8"/>
          <p:cNvSpPr/>
          <p:nvPr/>
        </p:nvSpPr>
        <p:spPr>
          <a:xfrm>
            <a:off x="0" y="1295400"/>
            <a:ext cx="6477000" cy="3170099"/>
          </a:xfrm>
          <a:prstGeom prst="rect">
            <a:avLst/>
          </a:prstGeom>
        </p:spPr>
        <p:txBody>
          <a:bodyPr wrap="square">
            <a:spAutoFit/>
          </a:bodyPr>
          <a:lstStyle/>
          <a:p>
            <a:pPr algn="ctr"/>
            <a:r>
              <a:rPr lang="en-US" sz="3200" dirty="0"/>
              <a:t>Tanya Wells, </a:t>
            </a:r>
            <a:r>
              <a:rPr lang="en-US" sz="3200" dirty="0" err="1"/>
              <a:t>MSEd</a:t>
            </a:r>
            <a:r>
              <a:rPr lang="en-US" sz="3200" dirty="0"/>
              <a:t>, CHES, CPST-I</a:t>
            </a:r>
          </a:p>
          <a:p>
            <a:pPr algn="ctr"/>
            <a:r>
              <a:rPr lang="en-US" sz="2400" dirty="0"/>
              <a:t>Injury Prevention Program Administrator</a:t>
            </a:r>
          </a:p>
          <a:p>
            <a:pPr algn="ctr"/>
            <a:r>
              <a:rPr lang="en-US" sz="2400" dirty="0"/>
              <a:t>Vermont Department of Health</a:t>
            </a:r>
          </a:p>
          <a:p>
            <a:pPr algn="ctr"/>
            <a:r>
              <a:rPr lang="en-US" sz="2400" dirty="0"/>
              <a:t>108 Cherry St., </a:t>
            </a:r>
            <a:r>
              <a:rPr lang="en-US" sz="2400" dirty="0" err="1"/>
              <a:t>Ste</a:t>
            </a:r>
            <a:r>
              <a:rPr lang="en-US" sz="2400" dirty="0"/>
              <a:t> 201, Burlington, VT</a:t>
            </a:r>
          </a:p>
          <a:p>
            <a:pPr algn="ctr"/>
            <a:r>
              <a:rPr lang="en-US" sz="2400" u="sng" dirty="0">
                <a:hlinkClick r:id="rId2"/>
              </a:rPr>
              <a:t>Tanya.wells@vermont.gov</a:t>
            </a:r>
          </a:p>
          <a:p>
            <a:pPr algn="ctr"/>
            <a:r>
              <a:rPr lang="en-US" sz="2400" dirty="0"/>
              <a:t>8802-318-0280 (Cell)</a:t>
            </a:r>
          </a:p>
          <a:p>
            <a:pPr algn="ctr"/>
            <a:r>
              <a:rPr lang="en-US" sz="2400" dirty="0"/>
              <a:t>802-863-7596 (Office)</a:t>
            </a:r>
          </a:p>
          <a:p>
            <a:pPr algn="ctr"/>
            <a:endParaRPr lang="en-US" sz="2400" dirty="0">
              <a:hlinkClick r:id="rId2"/>
            </a:endParaRPr>
          </a:p>
        </p:txBody>
      </p:sp>
      <p:sp>
        <p:nvSpPr>
          <p:cNvPr id="4" name="Date Placeholder 3"/>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
        <p:nvSpPr>
          <p:cNvPr id="10" name="Rectangle 9"/>
          <p:cNvSpPr/>
          <p:nvPr/>
        </p:nvSpPr>
        <p:spPr>
          <a:xfrm>
            <a:off x="6399212" y="1295400"/>
            <a:ext cx="5608040" cy="2800767"/>
          </a:xfrm>
          <a:prstGeom prst="rect">
            <a:avLst/>
          </a:prstGeom>
        </p:spPr>
        <p:txBody>
          <a:bodyPr wrap="square">
            <a:spAutoFit/>
          </a:bodyPr>
          <a:lstStyle/>
          <a:p>
            <a:pPr algn="ctr"/>
            <a:r>
              <a:rPr lang="en-US" sz="3200" dirty="0"/>
              <a:t>Sid Bradley, M. Ed. CPST</a:t>
            </a:r>
          </a:p>
          <a:p>
            <a:pPr algn="ctr"/>
            <a:r>
              <a:rPr lang="en-US" sz="2400" dirty="0"/>
              <a:t>Child Passenger Safety Coordinator</a:t>
            </a:r>
          </a:p>
          <a:p>
            <a:pPr algn="ctr"/>
            <a:r>
              <a:rPr lang="en-US" sz="2400" dirty="0"/>
              <a:t>Vermont Department of Health</a:t>
            </a:r>
          </a:p>
          <a:p>
            <a:pPr algn="ctr"/>
            <a:r>
              <a:rPr lang="en-US" sz="2400" dirty="0"/>
              <a:t>108 Cherry St., </a:t>
            </a:r>
            <a:r>
              <a:rPr lang="en-US" sz="2400" dirty="0" err="1"/>
              <a:t>Ste</a:t>
            </a:r>
            <a:r>
              <a:rPr lang="en-US" sz="2400" dirty="0"/>
              <a:t> 201, Burlington, VT</a:t>
            </a:r>
          </a:p>
          <a:p>
            <a:pPr algn="ctr"/>
            <a:r>
              <a:rPr lang="en-US" sz="2400" dirty="0">
                <a:hlinkClick r:id="rId3"/>
              </a:rPr>
              <a:t>Sidney.bradley@vermont.gov</a:t>
            </a:r>
            <a:endParaRPr lang="en-US" sz="2400" dirty="0"/>
          </a:p>
          <a:p>
            <a:pPr algn="ctr"/>
            <a:r>
              <a:rPr lang="en-US" sz="2400" dirty="0"/>
              <a:t>802-497-7289 (Cell)</a:t>
            </a:r>
          </a:p>
          <a:p>
            <a:pPr algn="ctr"/>
            <a:r>
              <a:rPr lang="en-US" sz="2400" dirty="0"/>
              <a:t>802-951-4089 (Office)</a:t>
            </a:r>
          </a:p>
        </p:txBody>
      </p:sp>
    </p:spTree>
    <p:extLst>
      <p:ext uri="{BB962C8B-B14F-4D97-AF65-F5344CB8AC3E}">
        <p14:creationId xmlns:p14="http://schemas.microsoft.com/office/powerpoint/2010/main" val="39990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49868" y="304800"/>
            <a:ext cx="8664144" cy="5918928"/>
          </a:xfrm>
          <a:prstGeom prst="rect">
            <a:avLst/>
          </a:prstGeom>
        </p:spPr>
        <p:txBody>
          <a:bodyPr wrap="square">
            <a:spAutoFit/>
          </a:bodyPr>
          <a:lstStyle/>
          <a:p>
            <a:pPr algn="ctr">
              <a:lnSpc>
                <a:spcPct val="107000"/>
              </a:lnSpc>
              <a:spcAft>
                <a:spcPts val="800"/>
              </a:spcAft>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Our </a:t>
            </a: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Educational</a:t>
            </a: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Campaigns:</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cs typeface="Arial" charset="0"/>
              </a:rPr>
              <a:t>Turn off  Texting program</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cs typeface="Arial" charset="0"/>
              </a:rPr>
              <a:t>Project Road Safe</a:t>
            </a:r>
          </a:p>
          <a:p>
            <a:pPr marL="571500" indent="-571500">
              <a:lnSpc>
                <a:spcPct val="107000"/>
              </a:lnSpc>
              <a:spcAft>
                <a:spcPts val="800"/>
              </a:spcAft>
              <a:buFont typeface="Arial" panose="020B0604020202020204" pitchFamily="34" charset="0"/>
              <a:buChar char="•"/>
            </a:pPr>
            <a:r>
              <a:rPr lang="en-US" sz="3200" b="1" i="1" spc="-150" dirty="0">
                <a:ln w="3175">
                  <a:noFill/>
                </a:ln>
                <a:effectLst>
                  <a:outerShdw blurRad="50800" dist="38100" dir="2700000" algn="tl" rotWithShape="0">
                    <a:prstClr val="black">
                      <a:alpha val="40000"/>
                    </a:prstClr>
                  </a:outerShdw>
                </a:effectLst>
                <a:cs typeface="Arial" charset="0"/>
              </a:rPr>
              <a:t>Child Passenger Safety Program</a:t>
            </a:r>
          </a:p>
          <a:p>
            <a:pPr marL="571500" indent="-571500">
              <a:lnSpc>
                <a:spcPct val="107000"/>
              </a:lnSpc>
              <a:spcAft>
                <a:spcPts val="800"/>
              </a:spcAft>
              <a:buFont typeface="Arial" panose="020B0604020202020204" pitchFamily="34" charset="0"/>
              <a:buChar char="•"/>
            </a:pPr>
            <a:r>
              <a:rPr lang="en-US" sz="3200" b="1" i="1" spc="-150" dirty="0">
                <a:ln w="3175">
                  <a:noFill/>
                </a:ln>
                <a:effectLst>
                  <a:outerShdw blurRad="50800" dist="38100" dir="2700000" algn="tl" rotWithShape="0">
                    <a:prstClr val="black">
                      <a:alpha val="40000"/>
                    </a:prstClr>
                  </a:outerShdw>
                </a:effectLst>
                <a:cs typeface="Arial" charset="0"/>
              </a:rPr>
              <a:t>Car Seat Checks</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cs typeface="Arial" charset="0"/>
              </a:rPr>
              <a:t>Bicycle &amp; Pedestrian safety programs</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cs typeface="Arial" charset="0"/>
              </a:rPr>
              <a:t>Impaired, Distracted, Drowsy, and Drugged Driving</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cs typeface="Arial" charset="0"/>
              </a:rPr>
              <a:t>Motorcycle Safety </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cs typeface="Arial" charset="0"/>
              </a:rPr>
              <a:t>Drivers Education Classes</a:t>
            </a:r>
            <a:endParaRPr lang="en-US" sz="3200" dirty="0"/>
          </a:p>
        </p:txBody>
      </p:sp>
      <p:sp>
        <p:nvSpPr>
          <p:cNvPr id="6" name="Date Placeholder 5"/>
          <p:cNvSpPr>
            <a:spLocks noGrp="1"/>
          </p:cNvSpPr>
          <p:nvPr>
            <p:ph type="dt" sz="half" idx="10"/>
          </p:nvPr>
        </p:nvSpPr>
        <p:spPr/>
        <p:txBody>
          <a:bodyPr/>
          <a:lstStyle/>
          <a:p>
            <a:r>
              <a:rPr lang="en-US"/>
              <a:t>September 2016</a:t>
            </a:r>
          </a:p>
        </p:txBody>
      </p:sp>
      <p:sp>
        <p:nvSpPr>
          <p:cNvPr id="7" name="Footer Placeholder 6"/>
          <p:cNvSpPr>
            <a:spLocks noGrp="1"/>
          </p:cNvSpPr>
          <p:nvPr>
            <p:ph type="ftr" sz="quarter" idx="11"/>
          </p:nvPr>
        </p:nvSpPr>
        <p:spPr/>
        <p:txBody>
          <a:bodyPr/>
          <a:lstStyle/>
          <a:p>
            <a:r>
              <a:rPr lang="en-US"/>
              <a:t>New England Child Passenger Safety Conference</a:t>
            </a:r>
          </a:p>
        </p:txBody>
      </p:sp>
      <p:sp>
        <p:nvSpPr>
          <p:cNvPr id="8" name="Slide Number Placeholder 7"/>
          <p:cNvSpPr>
            <a:spLocks noGrp="1"/>
          </p:cNvSpPr>
          <p:nvPr>
            <p:ph type="sldNum" sz="quarter" idx="12"/>
          </p:nvPr>
        </p:nvSpPr>
        <p:spPr/>
        <p:txBody>
          <a:bodyPr/>
          <a:lstStyle/>
          <a:p>
            <a:fld id="{2A013F82-EE5E-44EE-A61D-E31C6657F26F}" type="slidenum">
              <a:rPr lang="en-US" smtClean="0"/>
              <a:t>34</a:t>
            </a:fld>
            <a:endParaRPr lang="en-US"/>
          </a:p>
        </p:txBody>
      </p:sp>
    </p:spTree>
    <p:extLst>
      <p:ext uri="{BB962C8B-B14F-4D97-AF65-F5344CB8AC3E}">
        <p14:creationId xmlns:p14="http://schemas.microsoft.com/office/powerpoint/2010/main" val="1376965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4212" y="1524000"/>
            <a:ext cx="10744200" cy="4582280"/>
          </a:xfrm>
          <a:prstGeom prst="rect">
            <a:avLst/>
          </a:prstGeom>
        </p:spPr>
        <p:txBody>
          <a:bodyPr wrap="square">
            <a:spAutoFit/>
          </a:bodyPr>
          <a:lstStyle/>
          <a:p>
            <a:pPr algn="ctr">
              <a:lnSpc>
                <a:spcPct val="107000"/>
              </a:lnSpc>
              <a:spcAft>
                <a:spcPts val="800"/>
              </a:spcAft>
            </a:pPr>
            <a:endParaRPr lang="en-US" sz="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latin typeface="+mj-lt"/>
                <a:cs typeface="Arial" charset="0"/>
              </a:rPr>
              <a:t>Printed handouts</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latin typeface="+mj-lt"/>
                <a:cs typeface="Arial" charset="0"/>
              </a:rPr>
              <a:t>Newspapers</a:t>
            </a:r>
          </a:p>
          <a:p>
            <a:pPr marL="571500" indent="-571500">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latin typeface="+mj-lt"/>
                <a:cs typeface="Arial" charset="0"/>
              </a:rPr>
              <a:t>Radio Advertising    </a:t>
            </a:r>
          </a:p>
          <a:p>
            <a:pPr marL="1200150" lvl="2" indent="-285750">
              <a:buFont typeface="Arial" panose="020B0604020202020204" pitchFamily="34" charset="0"/>
              <a:buChar char="•"/>
            </a:pPr>
            <a:r>
              <a:rPr lang="en-US" sz="1600" dirty="0">
                <a:hlinkClick r:id="rId4"/>
              </a:rPr>
              <a:t>Child Passenger Safety Seats #1 </a:t>
            </a:r>
            <a:r>
              <a:rPr lang="en-US" sz="1600" dirty="0"/>
              <a:t>   August 2016</a:t>
            </a:r>
          </a:p>
          <a:p>
            <a:pPr marL="1200150" lvl="2" indent="-285750">
              <a:buFont typeface="Arial" panose="020B0604020202020204" pitchFamily="34" charset="0"/>
              <a:buChar char="•"/>
            </a:pPr>
            <a:r>
              <a:rPr lang="en-US" sz="1600" dirty="0">
                <a:hlinkClick r:id="rId5"/>
              </a:rPr>
              <a:t>Child Passenger Safety Seats #2</a:t>
            </a:r>
            <a:r>
              <a:rPr lang="en-US" sz="1600" dirty="0"/>
              <a:t>    August 2016</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latin typeface="+mj-lt"/>
                <a:cs typeface="Arial" charset="0"/>
              </a:rPr>
              <a:t>Television</a:t>
            </a:r>
          </a:p>
          <a:p>
            <a:pPr marL="457200" indent="-4572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latin typeface="+mj-lt"/>
                <a:cs typeface="Arial" charset="0"/>
              </a:rPr>
              <a:t>  Internet and Social Media </a:t>
            </a:r>
            <a:r>
              <a:rPr lang="en-US" sz="1600" spc="-150" dirty="0">
                <a:ln w="3175">
                  <a:noFill/>
                </a:ln>
                <a:solidFill>
                  <a:schemeClr val="accent1">
                    <a:lumMod val="60000"/>
                    <a:lumOff val="40000"/>
                  </a:schemeClr>
                </a:solidFill>
                <a:effectLst>
                  <a:outerShdw blurRad="50800" dist="38100" dir="2700000" algn="tl" rotWithShape="0">
                    <a:prstClr val="black">
                      <a:alpha val="40000"/>
                    </a:prstClr>
                  </a:outerShdw>
                </a:effectLst>
                <a:latin typeface="+mj-lt"/>
                <a:cs typeface="Arial" charset="0"/>
              </a:rPr>
              <a:t>(</a:t>
            </a:r>
            <a:r>
              <a:rPr lang="en-US" sz="1600" spc="-150" dirty="0">
                <a:ln w="3175">
                  <a:noFill/>
                </a:ln>
                <a:solidFill>
                  <a:schemeClr val="accent1">
                    <a:lumMod val="60000"/>
                    <a:lumOff val="40000"/>
                  </a:schemeClr>
                </a:solidFill>
                <a:effectLst>
                  <a:outerShdw blurRad="50800" dist="38100" dir="2700000" algn="tl" rotWithShape="0">
                    <a:prstClr val="black">
                      <a:alpha val="40000"/>
                    </a:prstClr>
                  </a:outerShdw>
                </a:effectLst>
                <a:latin typeface="+mj-lt"/>
                <a:cs typeface="Arial" charset="0"/>
                <a:hlinkClick r:id="rId6"/>
              </a:rPr>
              <a:t>Facebook</a:t>
            </a:r>
            <a:r>
              <a:rPr lang="en-US" sz="1600" spc="-150" dirty="0">
                <a:ln w="3175">
                  <a:noFill/>
                </a:ln>
                <a:solidFill>
                  <a:schemeClr val="accent1">
                    <a:lumMod val="60000"/>
                    <a:lumOff val="40000"/>
                  </a:schemeClr>
                </a:solidFill>
                <a:effectLst>
                  <a:outerShdw blurRad="50800" dist="38100" dir="2700000" algn="tl" rotWithShape="0">
                    <a:prstClr val="black">
                      <a:alpha val="40000"/>
                    </a:prstClr>
                  </a:outerShdw>
                </a:effectLst>
                <a:latin typeface="+mj-lt"/>
                <a:cs typeface="Arial" charset="0"/>
              </a:rPr>
              <a:t> - Twitter - Linked-In - YouTube - Google - Etc.)</a:t>
            </a:r>
          </a:p>
          <a:p>
            <a:pPr marL="571500" indent="-571500">
              <a:lnSpc>
                <a:spcPct val="107000"/>
              </a:lnSpc>
              <a:spcAft>
                <a:spcPts val="800"/>
              </a:spcAft>
              <a:buFont typeface="Arial" panose="020B0604020202020204" pitchFamily="34" charset="0"/>
              <a:buChar char="•"/>
            </a:pPr>
            <a:r>
              <a:rPr lang="en-US" sz="3200" spc="-150" dirty="0">
                <a:ln w="3175">
                  <a:noFill/>
                </a:ln>
                <a:effectLst>
                  <a:outerShdw blurRad="50800" dist="38100" dir="2700000" algn="tl" rotWithShape="0">
                    <a:prstClr val="black">
                      <a:alpha val="40000"/>
                    </a:prstClr>
                  </a:outerShdw>
                </a:effectLst>
                <a:latin typeface="+mj-lt"/>
                <a:cs typeface="Arial" charset="0"/>
              </a:rPr>
              <a:t>Other media outlets</a:t>
            </a:r>
            <a:endPar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endParaRPr lang="en-US" sz="800" dirty="0">
              <a:latin typeface="+mj-lt"/>
            </a:endParaRPr>
          </a:p>
        </p:txBody>
      </p:sp>
      <p:sp>
        <p:nvSpPr>
          <p:cNvPr id="13" name="Date Placeholder 12"/>
          <p:cNvSpPr>
            <a:spLocks noGrp="1"/>
          </p:cNvSpPr>
          <p:nvPr>
            <p:ph type="dt" sz="half" idx="10"/>
          </p:nvPr>
        </p:nvSpPr>
        <p:spPr/>
        <p:txBody>
          <a:bodyPr/>
          <a:lstStyle/>
          <a:p>
            <a:r>
              <a:rPr lang="en-US"/>
              <a:t>September 2016</a:t>
            </a:r>
          </a:p>
        </p:txBody>
      </p:sp>
      <p:sp>
        <p:nvSpPr>
          <p:cNvPr id="14" name="Footer Placeholder 13"/>
          <p:cNvSpPr>
            <a:spLocks noGrp="1"/>
          </p:cNvSpPr>
          <p:nvPr>
            <p:ph type="ftr" sz="quarter" idx="11"/>
          </p:nvPr>
        </p:nvSpPr>
        <p:spPr/>
        <p:txBody>
          <a:bodyPr/>
          <a:lstStyle/>
          <a:p>
            <a:r>
              <a:rPr lang="en-US"/>
              <a:t>New England Child Passenger Safety Conference</a:t>
            </a:r>
          </a:p>
        </p:txBody>
      </p:sp>
      <p:sp>
        <p:nvSpPr>
          <p:cNvPr id="15" name="Slide Number Placeholder 14"/>
          <p:cNvSpPr>
            <a:spLocks noGrp="1"/>
          </p:cNvSpPr>
          <p:nvPr>
            <p:ph type="sldNum" sz="quarter" idx="12"/>
          </p:nvPr>
        </p:nvSpPr>
        <p:spPr/>
        <p:txBody>
          <a:bodyPr/>
          <a:lstStyle/>
          <a:p>
            <a:fld id="{2A013F82-EE5E-44EE-A61D-E31C6657F26F}" type="slidenum">
              <a:rPr lang="en-US" smtClean="0"/>
              <a:t>35</a:t>
            </a:fld>
            <a:endParaRPr lang="en-US"/>
          </a:p>
        </p:txBody>
      </p:sp>
      <p:sp>
        <p:nvSpPr>
          <p:cNvPr id="3" name="Rectangle 2"/>
          <p:cNvSpPr/>
          <p:nvPr/>
        </p:nvSpPr>
        <p:spPr>
          <a:xfrm>
            <a:off x="303212" y="533400"/>
            <a:ext cx="11582400" cy="690254"/>
          </a:xfrm>
          <a:prstGeom prst="rect">
            <a:avLst/>
          </a:prstGeom>
        </p:spPr>
        <p:txBody>
          <a:bodyPr wrap="square">
            <a:spAutoFit/>
          </a:bodyPr>
          <a:lstStyle/>
          <a:p>
            <a:pPr algn="ctr">
              <a:lnSpc>
                <a:spcPct val="107000"/>
              </a:lnSpc>
              <a:spcAft>
                <a:spcPts val="800"/>
              </a:spcAft>
            </a:pPr>
            <a:r>
              <a:rPr lang="en-US" sz="3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GHSP Media Campaigns to get the message out to the public.</a:t>
            </a:r>
          </a:p>
        </p:txBody>
      </p:sp>
    </p:spTree>
    <p:extLst>
      <p:ext uri="{BB962C8B-B14F-4D97-AF65-F5344CB8AC3E}">
        <p14:creationId xmlns:p14="http://schemas.microsoft.com/office/powerpoint/2010/main" val="965484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36</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10" name="Subtitle 2"/>
          <p:cNvSpPr txBox="1">
            <a:spLocks/>
          </p:cNvSpPr>
          <p:nvPr/>
        </p:nvSpPr>
        <p:spPr>
          <a:xfrm>
            <a:off x="943572" y="1047600"/>
            <a:ext cx="10363200" cy="5423434"/>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US" dirty="0"/>
              <a:t>November: 	Thanksgiving Click It or Ticket Mobilization</a:t>
            </a:r>
          </a:p>
          <a:p>
            <a:r>
              <a:rPr lang="en-US" dirty="0"/>
              <a:t>December :	Drive Sober or Get Pulled Over Mobilization</a:t>
            </a:r>
          </a:p>
          <a:p>
            <a:pPr lvl="0"/>
            <a:r>
              <a:rPr lang="en-US" dirty="0"/>
              <a:t>February:		Impaired Driving (Super bowl)</a:t>
            </a:r>
          </a:p>
          <a:p>
            <a:pPr lvl="0"/>
            <a:r>
              <a:rPr lang="en-US" dirty="0"/>
              <a:t>March:		Impaired Driving (</a:t>
            </a:r>
            <a:r>
              <a:rPr lang="en-US" dirty="0" err="1"/>
              <a:t>St.Patricks</a:t>
            </a:r>
            <a:r>
              <a:rPr lang="en-US" dirty="0"/>
              <a:t> Day)</a:t>
            </a:r>
          </a:p>
          <a:p>
            <a:pPr lvl="0"/>
            <a:r>
              <a:rPr lang="en-US" dirty="0"/>
              <a:t>April:			U-Text, U-Drive, U-Pay</a:t>
            </a:r>
          </a:p>
          <a:p>
            <a:pPr lvl="0"/>
            <a:r>
              <a:rPr lang="en-US" dirty="0"/>
              <a:t>May:			Bicycle Safety Month</a:t>
            </a:r>
          </a:p>
          <a:p>
            <a:pPr lvl="0"/>
            <a:r>
              <a:rPr lang="en-US" dirty="0"/>
              <a:t>May:			Motorcycle Safety Awareness Month</a:t>
            </a:r>
          </a:p>
          <a:p>
            <a:pPr lvl="0"/>
            <a:r>
              <a:rPr lang="en-US" dirty="0"/>
              <a:t>May:			Click It or Ticket Mobilization</a:t>
            </a:r>
          </a:p>
          <a:p>
            <a:pPr lvl="0"/>
            <a:r>
              <a:rPr lang="en-US" dirty="0"/>
              <a:t>July:			Impaired Driving (4</a:t>
            </a:r>
            <a:r>
              <a:rPr lang="en-US" baseline="30000" dirty="0"/>
              <a:t>th</a:t>
            </a:r>
            <a:r>
              <a:rPr lang="en-US" dirty="0"/>
              <a:t> of July week)</a:t>
            </a:r>
          </a:p>
          <a:p>
            <a:pPr lvl="0"/>
            <a:r>
              <a:rPr lang="en-US" dirty="0"/>
              <a:t>August:		Drive Sober or Get Pulled Over Mobilization</a:t>
            </a:r>
          </a:p>
          <a:p>
            <a:pPr lvl="0"/>
            <a:r>
              <a:rPr lang="en-US" dirty="0"/>
              <a:t>August:		Back to School Month</a:t>
            </a:r>
          </a:p>
          <a:p>
            <a:pPr lvl="0"/>
            <a:r>
              <a:rPr lang="en-US" dirty="0"/>
              <a:t>September:	National Child Passenger Safety Week</a:t>
            </a: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246254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850706" y="6456544"/>
            <a:ext cx="838201" cy="276228"/>
          </a:xfrm>
        </p:spPr>
        <p:txBody>
          <a:bodyPr/>
          <a:lstStyle/>
          <a:p>
            <a:fld id="{2A013F82-EE5E-44EE-A61D-E31C6657F26F}" type="slidenum">
              <a:rPr lang="en-US" smtClean="0"/>
              <a:t>37</a:t>
            </a:fld>
            <a:endParaRPr lang="en-US"/>
          </a:p>
        </p:txBody>
      </p:sp>
      <p:sp>
        <p:nvSpPr>
          <p:cNvPr id="9" name="Slide Number Placeholder 1"/>
          <p:cNvSpPr txBox="1">
            <a:spLocks/>
          </p:cNvSpPr>
          <p:nvPr/>
        </p:nvSpPr>
        <p:spPr>
          <a:xfrm>
            <a:off x="10042525" y="6874099"/>
            <a:ext cx="681038" cy="21997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mtClean="0"/>
              <a:pPr/>
              <a:t>37</a:t>
            </a:fld>
            <a:endParaRPr lang="en-US"/>
          </a:p>
        </p:txBody>
      </p:sp>
      <p:sp>
        <p:nvSpPr>
          <p:cNvPr id="10" name="Rectangle 9"/>
          <p:cNvSpPr/>
          <p:nvPr/>
        </p:nvSpPr>
        <p:spPr>
          <a:xfrm>
            <a:off x="1065213" y="359897"/>
            <a:ext cx="8820149" cy="830997"/>
          </a:xfrm>
          <a:prstGeom prst="rect">
            <a:avLst/>
          </a:prstGeom>
        </p:spPr>
        <p:txBody>
          <a:bodyPr wrap="square">
            <a:spAutoFit/>
          </a:bodyPr>
          <a:lstStyle/>
          <a:p>
            <a:r>
              <a:rPr lang="en-US" sz="2400" b="1" dirty="0"/>
              <a:t>National Child Passenger Safety Week: September 18-24, 2016</a:t>
            </a:r>
            <a:br>
              <a:rPr lang="en-US" sz="2400" b="1" dirty="0"/>
            </a:br>
            <a:r>
              <a:rPr lang="en-US" sz="2400" b="1" dirty="0"/>
              <a:t>National Seat Check Saturday: September 24, 2016 </a:t>
            </a:r>
          </a:p>
        </p:txBody>
      </p:sp>
      <p:pic>
        <p:nvPicPr>
          <p:cNvPr id="11" name="Picture 5" descr="http://ghsp.vermont.gov/sites/ghsp/files/images/link_widget/Adc_SB3_There%27s_A_Time_Eng_4C_4625x10_x1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867" y="1246680"/>
            <a:ext cx="2165695" cy="46741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676449" y="1242224"/>
            <a:ext cx="6012458" cy="1754326"/>
          </a:xfrm>
          <a:prstGeom prst="rect">
            <a:avLst/>
          </a:prstGeom>
        </p:spPr>
        <p:txBody>
          <a:bodyPr wrap="square">
            <a:spAutoFit/>
          </a:bodyPr>
          <a:lstStyle/>
          <a:p>
            <a:r>
              <a:rPr lang="en-US" dirty="0"/>
              <a:t>OCCUPANT PROTECTION</a:t>
            </a:r>
            <a:br>
              <a:rPr lang="en-US" dirty="0"/>
            </a:br>
            <a:r>
              <a:rPr lang="en-US" dirty="0"/>
              <a:t>Primary Message, "Is Your Child in the Right Car Seat"</a:t>
            </a:r>
            <a:br>
              <a:rPr lang="en-US" dirty="0"/>
            </a:br>
            <a:r>
              <a:rPr lang="en-US" dirty="0"/>
              <a:t>Twitter Chat:</a:t>
            </a:r>
            <a:r>
              <a:rPr lang="en-US" i="1" dirty="0"/>
              <a:t> Child Passenger Safety</a:t>
            </a:r>
          </a:p>
          <a:p>
            <a:endParaRPr lang="en-US" dirty="0"/>
          </a:p>
          <a:p>
            <a:r>
              <a:rPr lang="en-US" dirty="0"/>
              <a:t>Additional National Child Passenger Safety Week</a:t>
            </a:r>
            <a:br>
              <a:rPr lang="en-US" dirty="0"/>
            </a:br>
            <a:r>
              <a:rPr lang="en-US" dirty="0"/>
              <a:t>campaign materials can be found at </a:t>
            </a:r>
            <a:r>
              <a:rPr lang="en-US" dirty="0">
                <a:hlinkClick r:id="rId6"/>
              </a:rPr>
              <a:t>Traffic Safety Marketing</a:t>
            </a:r>
            <a:r>
              <a:rPr lang="en-US" dirty="0"/>
              <a:t> </a:t>
            </a:r>
          </a:p>
        </p:txBody>
      </p:sp>
      <p:sp>
        <p:nvSpPr>
          <p:cNvPr id="13" name="Rectangle 12"/>
          <p:cNvSpPr/>
          <p:nvPr/>
        </p:nvSpPr>
        <p:spPr>
          <a:xfrm>
            <a:off x="4717245" y="3201723"/>
            <a:ext cx="6012458" cy="1200329"/>
          </a:xfrm>
          <a:prstGeom prst="rect">
            <a:avLst/>
          </a:prstGeom>
        </p:spPr>
        <p:txBody>
          <a:bodyPr wrap="square">
            <a:spAutoFit/>
          </a:bodyPr>
          <a:lstStyle/>
          <a:p>
            <a:r>
              <a:rPr lang="en-US" dirty="0"/>
              <a:t> </a:t>
            </a:r>
          </a:p>
          <a:p>
            <a:r>
              <a:rPr lang="en-US" dirty="0"/>
              <a:t>For additional Child Passenger Safety information here in Vermont, you can go to the Vermont Department of Health's "</a:t>
            </a:r>
            <a:r>
              <a:rPr lang="en-US" dirty="0" err="1">
                <a:hlinkClick r:id="rId7"/>
              </a:rPr>
              <a:t>BeSeatSmart</a:t>
            </a:r>
            <a:r>
              <a:rPr lang="en-US" dirty="0"/>
              <a:t>" page.</a:t>
            </a:r>
          </a:p>
        </p:txBody>
      </p:sp>
      <p:pic>
        <p:nvPicPr>
          <p:cNvPr id="14" name="Picture 9" descr="http://ghsp.vermont.gov/sites/ghsp/files/images/link_widget/logo-seat-smart.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2755" y="4402052"/>
            <a:ext cx="2647951" cy="1561815"/>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14"/>
          <p:cNvSpPr>
            <a:spLocks noGrp="1"/>
          </p:cNvSpPr>
          <p:nvPr>
            <p:ph type="dt" sz="half" idx="10"/>
          </p:nvPr>
        </p:nvSpPr>
        <p:spPr>
          <a:xfrm>
            <a:off x="8248917" y="6456544"/>
            <a:ext cx="1449389" cy="276228"/>
          </a:xfrm>
        </p:spPr>
        <p:txBody>
          <a:bodyPr/>
          <a:lstStyle/>
          <a:p>
            <a:r>
              <a:rPr lang="en-US"/>
              <a:t>September 2016</a:t>
            </a:r>
          </a:p>
        </p:txBody>
      </p:sp>
      <p:sp>
        <p:nvSpPr>
          <p:cNvPr id="16" name="Footer Placeholder 15"/>
          <p:cNvSpPr>
            <a:spLocks noGrp="1"/>
          </p:cNvSpPr>
          <p:nvPr>
            <p:ph type="ftr" sz="quarter" idx="11"/>
          </p:nvPr>
        </p:nvSpPr>
        <p:spPr>
          <a:xfrm>
            <a:off x="1544908" y="6456544"/>
            <a:ext cx="6553199" cy="276228"/>
          </a:xfrm>
        </p:spPr>
        <p:txBody>
          <a:bodyPr/>
          <a:lstStyle/>
          <a:p>
            <a:r>
              <a:rPr lang="en-US" dirty="0"/>
              <a:t>New England Child Passenger Safety Conference</a:t>
            </a:r>
          </a:p>
        </p:txBody>
      </p:sp>
    </p:spTree>
    <p:extLst>
      <p:ext uri="{BB962C8B-B14F-4D97-AF65-F5344CB8AC3E}">
        <p14:creationId xmlns:p14="http://schemas.microsoft.com/office/powerpoint/2010/main" val="8625612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49" name="Picture 1" descr="Click It or Tic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2" y="1295401"/>
            <a:ext cx="7620000"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751012" y="4800600"/>
            <a:ext cx="8382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i="1" dirty="0">
                <a:latin typeface="Arial" panose="020B0604020202020204" pitchFamily="34" charset="0"/>
                <a:hlinkClick r:id="rId5"/>
              </a:rPr>
              <a:t>Click It or Ticket</a:t>
            </a:r>
            <a:r>
              <a:rPr lang="en-US" altLang="en-US" dirty="0">
                <a:latin typeface="Arial" panose="020B0604020202020204" pitchFamily="34" charset="0"/>
              </a:rPr>
              <a:t> is a national program to boost seat belt use and reduce highway fatalities through stepped up enforcement of </a:t>
            </a:r>
            <a:r>
              <a:rPr lang="en-US" altLang="en-US" dirty="0">
                <a:latin typeface="Arial" panose="020B0604020202020204" pitchFamily="34" charset="0"/>
                <a:hlinkClick r:id="rId6"/>
              </a:rPr>
              <a:t>seat belt laws</a:t>
            </a:r>
            <a:r>
              <a:rPr lang="en-US" altLang="en-US" dirty="0">
                <a:latin typeface="Arial" panose="020B0604020202020204" pitchFamily="34" charset="0"/>
              </a:rPr>
              <a:t>, augmented by national and state media campaigns. It takes place each year around Memorial Day. Recent campaigns have focused on nighttime seat belt use because fewer people buckle up at night</a:t>
            </a:r>
          </a:p>
        </p:txBody>
      </p:sp>
      <p:sp>
        <p:nvSpPr>
          <p:cNvPr id="6" name="Rectangle 5"/>
          <p:cNvSpPr/>
          <p:nvPr/>
        </p:nvSpPr>
        <p:spPr>
          <a:xfrm>
            <a:off x="1979612" y="217460"/>
            <a:ext cx="8839200" cy="882678"/>
          </a:xfrm>
          <a:prstGeom prst="rect">
            <a:avLst/>
          </a:prstGeom>
        </p:spPr>
        <p:txBody>
          <a:bodyPr wrap="square">
            <a:spAutoFit/>
          </a:bodyPr>
          <a:lstStyle/>
          <a:p>
            <a:pPr>
              <a:lnSpc>
                <a:spcPct val="107000"/>
              </a:lnSpc>
              <a:spcAft>
                <a:spcPts val="800"/>
              </a:spcAft>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Example Enforcement  Campaigns</a:t>
            </a:r>
          </a:p>
        </p:txBody>
      </p:sp>
      <p:sp>
        <p:nvSpPr>
          <p:cNvPr id="7" name="Date Placeholder 6"/>
          <p:cNvSpPr>
            <a:spLocks noGrp="1"/>
          </p:cNvSpPr>
          <p:nvPr>
            <p:ph type="dt" sz="half" idx="10"/>
          </p:nvPr>
        </p:nvSpPr>
        <p:spPr/>
        <p:txBody>
          <a:bodyPr/>
          <a:lstStyle/>
          <a:p>
            <a:r>
              <a:rPr lang="en-US"/>
              <a:t>September 2016</a:t>
            </a:r>
          </a:p>
        </p:txBody>
      </p:sp>
      <p:sp>
        <p:nvSpPr>
          <p:cNvPr id="8" name="Footer Placeholder 7"/>
          <p:cNvSpPr>
            <a:spLocks noGrp="1"/>
          </p:cNvSpPr>
          <p:nvPr>
            <p:ph type="ftr" sz="quarter" idx="11"/>
          </p:nvPr>
        </p:nvSpPr>
        <p:spPr/>
        <p:txBody>
          <a:bodyPr/>
          <a:lstStyle/>
          <a:p>
            <a:r>
              <a:rPr lang="en-US"/>
              <a:t>New England Child Passenger Safety Conference</a:t>
            </a:r>
          </a:p>
        </p:txBody>
      </p:sp>
      <p:sp>
        <p:nvSpPr>
          <p:cNvPr id="9" name="Slide Number Placeholder 8"/>
          <p:cNvSpPr>
            <a:spLocks noGrp="1"/>
          </p:cNvSpPr>
          <p:nvPr>
            <p:ph type="sldNum" sz="quarter" idx="12"/>
          </p:nvPr>
        </p:nvSpPr>
        <p:spPr/>
        <p:txBody>
          <a:bodyPr/>
          <a:lstStyle/>
          <a:p>
            <a:fld id="{2A013F82-EE5E-44EE-A61D-E31C6657F26F}" type="slidenum">
              <a:rPr lang="en-US" smtClean="0"/>
              <a:t>38</a:t>
            </a:fld>
            <a:endParaRPr lang="en-US"/>
          </a:p>
        </p:txBody>
      </p:sp>
    </p:spTree>
    <p:extLst>
      <p:ext uri="{BB962C8B-B14F-4D97-AF65-F5344CB8AC3E}">
        <p14:creationId xmlns:p14="http://schemas.microsoft.com/office/powerpoint/2010/main" val="1101705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39</a:t>
            </a:fld>
            <a:endParaRPr lang="en-US"/>
          </a:p>
        </p:txBody>
      </p:sp>
      <p:sp>
        <p:nvSpPr>
          <p:cNvPr id="4" name="Date Placeholder 3"/>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
        <p:nvSpPr>
          <p:cNvPr id="12" name="Title 1"/>
          <p:cNvSpPr txBox="1">
            <a:spLocks noGrp="1"/>
          </p:cNvSpPr>
          <p:nvPr>
            <p:ph type="title"/>
          </p:nvPr>
        </p:nvSpPr>
        <p:spPr>
          <a:xfrm>
            <a:off x="1389452" y="304800"/>
            <a:ext cx="9144001" cy="56388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lvl="0" algn="ctr">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GHSP Web Site</a:t>
            </a:r>
            <a:b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br>
            <a:b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br>
            <a:br>
              <a:rPr lang="en-US" sz="4400" dirty="0">
                <a:latin typeface="Calibri"/>
              </a:rPr>
            </a:br>
            <a:br>
              <a:rPr lang="en-US" sz="4400" dirty="0">
                <a:latin typeface="Calibri"/>
              </a:rPr>
            </a:br>
            <a:br>
              <a:rPr lang="en-US" sz="4400" dirty="0">
                <a:latin typeface="Calibri"/>
              </a:rPr>
            </a:br>
            <a:br>
              <a:rPr lang="en-US" sz="4400" dirty="0">
                <a:latin typeface="Calibri"/>
              </a:rPr>
            </a:br>
            <a:br>
              <a:rPr lang="en-US" sz="4400" dirty="0">
                <a:latin typeface="Calibri"/>
              </a:rPr>
            </a:br>
            <a:br>
              <a:rPr lang="en-US" sz="4400" dirty="0">
                <a:latin typeface="Calibri"/>
              </a:rPr>
            </a:br>
            <a:br>
              <a:rPr lang="en-US" sz="4400" dirty="0">
                <a:latin typeface="Calibri"/>
              </a:rPr>
            </a:br>
            <a:r>
              <a:rPr lang="en-US" sz="2800" dirty="0">
                <a:latin typeface="Calibri"/>
                <a:hlinkClick r:id="rId2"/>
              </a:rPr>
              <a:t>http://ghsp.vermont.gov/</a:t>
            </a:r>
            <a:endParaRPr kumimoji="0" lang="en-US" sz="2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ndParaRPr>
          </a:p>
        </p:txBody>
      </p:sp>
      <p:pic>
        <p:nvPicPr>
          <p:cNvPr id="13" name="Picture 12"/>
          <p:cNvPicPr>
            <a:picLocks noChangeAspect="1"/>
          </p:cNvPicPr>
          <p:nvPr/>
        </p:nvPicPr>
        <p:blipFill>
          <a:blip r:embed="rId3"/>
          <a:stretch>
            <a:fillRect/>
          </a:stretch>
        </p:blipFill>
        <p:spPr>
          <a:xfrm>
            <a:off x="2208210" y="990600"/>
            <a:ext cx="7506483" cy="4495800"/>
          </a:xfrm>
          <a:prstGeom prst="rect">
            <a:avLst/>
          </a:prstGeom>
        </p:spPr>
      </p:pic>
    </p:spTree>
    <p:extLst>
      <p:ext uri="{BB962C8B-B14F-4D97-AF65-F5344CB8AC3E}">
        <p14:creationId xmlns:p14="http://schemas.microsoft.com/office/powerpoint/2010/main" val="28956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934172" y="914400"/>
            <a:ext cx="8382000" cy="5290657"/>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200" dirty="0">
              <a:solidFill>
                <a:srgbClr val="FFFFFF">
                  <a:tint val="75000"/>
                </a:srgbClr>
              </a:solidFill>
              <a:latin typeface="Calibri"/>
            </a:endParaRP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lumMod val="60000"/>
                    <a:lumOff val="40000"/>
                  </a:srgbClr>
                </a:solidFill>
                <a:effectLst/>
                <a:uLnTx/>
                <a:uFillTx/>
                <a:latin typeface="Calibri"/>
                <a:ea typeface="+mn-ea"/>
                <a:cs typeface="+mn-cs"/>
              </a:rPr>
              <a:t>What we do…</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lumMod val="60000"/>
                    <a:lumOff val="40000"/>
                  </a:srgbClr>
                </a:solidFill>
                <a:effectLst/>
                <a:uLnTx/>
                <a:uFillTx/>
                <a:latin typeface="Calibri"/>
                <a:ea typeface="+mn-ea"/>
                <a:cs typeface="+mn-cs"/>
              </a:rPr>
              <a:t> </a:t>
            </a:r>
          </a:p>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R="0" lvl="0" algn="just" defTabSz="914363" rtl="0" eaLnBrk="1" fontAlgn="auto" latinLnBrk="0" hangingPunct="1">
              <a:lnSpc>
                <a:spcPct val="90000"/>
              </a:lnSpc>
              <a:spcBef>
                <a:spcPts val="0"/>
              </a:spcBef>
              <a:spcAft>
                <a:spcPts val="0"/>
              </a:spcAft>
              <a:buClrTx/>
              <a:buSzTx/>
              <a:tabLst/>
              <a:defRPr/>
            </a:pPr>
            <a:r>
              <a:rPr kumimoji="0" lang="en-US" sz="3600" b="0" i="0" u="none" strike="noStrike" kern="1200" cap="none" spc="0" normalizeH="0" baseline="0" noProof="0" dirty="0">
                <a:ln>
                  <a:noFill/>
                </a:ln>
                <a:solidFill>
                  <a:srgbClr val="FFFFFF">
                    <a:tint val="75000"/>
                  </a:srgbClr>
                </a:solidFill>
                <a:effectLst/>
                <a:uLnTx/>
                <a:uFillTx/>
                <a:latin typeface="Calibri"/>
                <a:ea typeface="+mn-ea"/>
                <a:cs typeface="+mn-cs"/>
              </a:rPr>
              <a:t>Vermont Governor's Highway Safety Program awards federal highway safety grant funds to local, state and non-profit agencies for projects to improve highway safety and reduce deaths and serious injuries due to crashes.</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fld id="{2A013F82-EE5E-44EE-A61D-E31C6657F26F}" type="slidenum">
              <a:rPr lang="en-US" smtClean="0"/>
              <a:t>4</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163264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http://www.gannett-cdn.com/-mm-/ffe8cf5372712a843fbcf0651b1da047bde62d34/c=0-142-2445-1981&amp;r=x404&amp;c=534x401/local/-/media/2015/12/17/Phoenix/Phoenix/635859430903095017-IMG-19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558" y="1371600"/>
            <a:ext cx="6202558" cy="465772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September 2016</a:t>
            </a:r>
          </a:p>
        </p:txBody>
      </p:sp>
      <p:sp>
        <p:nvSpPr>
          <p:cNvPr id="7" name="Footer Placeholder 6"/>
          <p:cNvSpPr>
            <a:spLocks noGrp="1"/>
          </p:cNvSpPr>
          <p:nvPr>
            <p:ph type="ftr" sz="quarter" idx="11"/>
          </p:nvPr>
        </p:nvSpPr>
        <p:spPr/>
        <p:txBody>
          <a:bodyPr/>
          <a:lstStyle/>
          <a:p>
            <a:r>
              <a:rPr lang="en-US"/>
              <a:t>New England Child Passenger Safety Conference</a:t>
            </a:r>
          </a:p>
        </p:txBody>
      </p:sp>
      <p:sp>
        <p:nvSpPr>
          <p:cNvPr id="8" name="Slide Number Placeholder 7"/>
          <p:cNvSpPr>
            <a:spLocks noGrp="1"/>
          </p:cNvSpPr>
          <p:nvPr>
            <p:ph type="sldNum" sz="quarter" idx="12"/>
          </p:nvPr>
        </p:nvSpPr>
        <p:spPr/>
        <p:txBody>
          <a:bodyPr/>
          <a:lstStyle/>
          <a:p>
            <a:fld id="{2A013F82-EE5E-44EE-A61D-E31C6657F26F}" type="slidenum">
              <a:rPr lang="en-US" smtClean="0"/>
              <a:t>40</a:t>
            </a:fld>
            <a:endParaRPr lang="en-US"/>
          </a:p>
        </p:txBody>
      </p:sp>
      <p:sp>
        <p:nvSpPr>
          <p:cNvPr id="9" name="Rectangle 8"/>
          <p:cNvSpPr/>
          <p:nvPr/>
        </p:nvSpPr>
        <p:spPr>
          <a:xfrm>
            <a:off x="3732212" y="354866"/>
            <a:ext cx="5791200" cy="830997"/>
          </a:xfrm>
          <a:prstGeom prst="rect">
            <a:avLst/>
          </a:prstGeom>
        </p:spPr>
        <p:txBody>
          <a:bodyPr wrap="square">
            <a:spAutoFit/>
          </a:bodyPr>
          <a:lstStyle/>
          <a:p>
            <a:r>
              <a:rPr lang="en-US" sz="4800" spc="100" dirty="0">
                <a:latin typeface="Calibri" panose="020F0502020204030204" pitchFamily="34" charset="0"/>
                <a:ea typeface="+mj-ea"/>
                <a:cs typeface="+mj-cs"/>
              </a:rPr>
              <a:t>Any Questions?</a:t>
            </a:r>
          </a:p>
        </p:txBody>
      </p:sp>
    </p:spTree>
    <p:extLst>
      <p:ext uri="{BB962C8B-B14F-4D97-AF65-F5344CB8AC3E}">
        <p14:creationId xmlns:p14="http://schemas.microsoft.com/office/powerpoint/2010/main" val="41110864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41</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GHSP Contact Information</a:t>
            </a:r>
          </a:p>
        </p:txBody>
      </p:sp>
      <p:sp>
        <p:nvSpPr>
          <p:cNvPr id="2" name="Rectangle 1"/>
          <p:cNvSpPr/>
          <p:nvPr/>
        </p:nvSpPr>
        <p:spPr>
          <a:xfrm>
            <a:off x="597140" y="3029533"/>
            <a:ext cx="5200899" cy="3662541"/>
          </a:xfrm>
          <a:prstGeom prst="rect">
            <a:avLst/>
          </a:prstGeom>
        </p:spPr>
        <p:txBody>
          <a:bodyPr wrap="square">
            <a:spAutoFit/>
          </a:bodyPr>
          <a:lstStyle/>
          <a:p>
            <a:pPr algn="ctr"/>
            <a:r>
              <a:rPr lang="en-US" i="1" u="sng" dirty="0"/>
              <a:t>Highway Safety Program Coordinator’s</a:t>
            </a:r>
            <a:br>
              <a:rPr lang="en-US" dirty="0"/>
            </a:br>
            <a:endParaRPr lang="en-US" sz="800" b="1" dirty="0">
              <a:hlinkClick r:id="rId3"/>
            </a:endParaRPr>
          </a:p>
          <a:p>
            <a:pPr algn="ctr"/>
            <a:r>
              <a:rPr lang="en-US" b="1" dirty="0">
                <a:hlinkClick r:id="rId3"/>
              </a:rPr>
              <a:t>Evelyn McFarlane</a:t>
            </a:r>
            <a:r>
              <a:rPr lang="en-US" dirty="0"/>
              <a:t>,</a:t>
            </a:r>
            <a:br>
              <a:rPr lang="en-US" dirty="0"/>
            </a:br>
            <a:r>
              <a:rPr lang="en-US" dirty="0"/>
              <a:t>Law Enforcement Grants</a:t>
            </a:r>
            <a:br>
              <a:rPr lang="en-US" dirty="0"/>
            </a:br>
            <a:r>
              <a:rPr lang="en-US" dirty="0"/>
              <a:t>(802) 595-4661</a:t>
            </a:r>
            <a:endParaRPr lang="en-US" sz="800" b="1" dirty="0">
              <a:hlinkClick r:id="rId4"/>
            </a:endParaRPr>
          </a:p>
          <a:p>
            <a:endParaRPr lang="en-US" sz="800" b="1" dirty="0">
              <a:hlinkClick r:id="rId4"/>
            </a:endParaRPr>
          </a:p>
          <a:p>
            <a:pPr algn="ctr"/>
            <a:r>
              <a:rPr lang="en-US" b="1" dirty="0">
                <a:hlinkClick r:id="rId4"/>
              </a:rPr>
              <a:t>James Baraw</a:t>
            </a:r>
            <a:r>
              <a:rPr lang="en-US" dirty="0"/>
              <a:t>,</a:t>
            </a:r>
            <a:br>
              <a:rPr lang="en-US" dirty="0"/>
            </a:br>
            <a:r>
              <a:rPr lang="en-US" dirty="0"/>
              <a:t>Educational Grants</a:t>
            </a:r>
            <a:br>
              <a:rPr lang="en-US" dirty="0"/>
            </a:br>
            <a:r>
              <a:rPr lang="en-US" dirty="0"/>
              <a:t>802-760-9222</a:t>
            </a:r>
            <a:br>
              <a:rPr lang="en-US" dirty="0"/>
            </a:br>
            <a:endParaRPr lang="en-US" sz="800" b="1" dirty="0">
              <a:hlinkClick r:id="rId5"/>
            </a:endParaRPr>
          </a:p>
          <a:p>
            <a:pPr algn="ctr"/>
            <a:r>
              <a:rPr lang="en-US" b="1" dirty="0">
                <a:hlinkClick r:id="rId5"/>
              </a:rPr>
              <a:t>Betsy Ross</a:t>
            </a:r>
            <a:br>
              <a:rPr lang="en-US" dirty="0"/>
            </a:br>
            <a:r>
              <a:rPr lang="en-US" dirty="0"/>
              <a:t>Impaired Driving and DRE Grants</a:t>
            </a:r>
            <a:br>
              <a:rPr lang="en-US" dirty="0"/>
            </a:br>
            <a:r>
              <a:rPr lang="en-US" dirty="0"/>
              <a:t>802-585-9283</a:t>
            </a:r>
          </a:p>
          <a:p>
            <a:pPr algn="ctr"/>
            <a:endParaRPr lang="en-US" dirty="0"/>
          </a:p>
          <a:p>
            <a:endParaRPr lang="en-US" sz="1000" dirty="0"/>
          </a:p>
        </p:txBody>
      </p:sp>
      <p:sp>
        <p:nvSpPr>
          <p:cNvPr id="6" name="Date Placeholder 5"/>
          <p:cNvSpPr>
            <a:spLocks noGrp="1"/>
          </p:cNvSpPr>
          <p:nvPr>
            <p:ph type="dt" sz="half" idx="10"/>
          </p:nvPr>
        </p:nvSpPr>
        <p:spPr/>
        <p:txBody>
          <a:bodyPr/>
          <a:lstStyle/>
          <a:p>
            <a:r>
              <a:rPr lang="en-US"/>
              <a:t>September 2016</a:t>
            </a:r>
          </a:p>
        </p:txBody>
      </p:sp>
      <p:sp>
        <p:nvSpPr>
          <p:cNvPr id="9" name="Footer Placeholder 8"/>
          <p:cNvSpPr>
            <a:spLocks noGrp="1"/>
          </p:cNvSpPr>
          <p:nvPr>
            <p:ph type="ftr" sz="quarter" idx="11"/>
          </p:nvPr>
        </p:nvSpPr>
        <p:spPr/>
        <p:txBody>
          <a:bodyPr/>
          <a:lstStyle/>
          <a:p>
            <a:r>
              <a:rPr lang="en-US" dirty="0"/>
              <a:t>New England Child Passenger Safety Conference</a:t>
            </a:r>
          </a:p>
        </p:txBody>
      </p:sp>
      <p:sp>
        <p:nvSpPr>
          <p:cNvPr id="10" name="Rectangle 9"/>
          <p:cNvSpPr/>
          <p:nvPr/>
        </p:nvSpPr>
        <p:spPr>
          <a:xfrm>
            <a:off x="4418012" y="728562"/>
            <a:ext cx="3225213" cy="1538883"/>
          </a:xfrm>
          <a:prstGeom prst="rect">
            <a:avLst/>
          </a:prstGeom>
        </p:spPr>
        <p:txBody>
          <a:bodyPr wrap="square">
            <a:spAutoFit/>
          </a:bodyPr>
          <a:lstStyle/>
          <a:p>
            <a:pPr algn="ctr"/>
            <a:endParaRPr lang="en-US" sz="1000" dirty="0">
              <a:solidFill>
                <a:srgbClr val="FFC000">
                  <a:lumMod val="60000"/>
                  <a:lumOff val="40000"/>
                </a:srgbClr>
              </a:solidFill>
              <a:latin typeface="Calibri"/>
            </a:endParaRPr>
          </a:p>
          <a:p>
            <a:pPr algn="ctr"/>
            <a:endParaRPr lang="en-US" sz="1000" dirty="0">
              <a:solidFill>
                <a:srgbClr val="FFC000">
                  <a:lumMod val="60000"/>
                  <a:lumOff val="40000"/>
                </a:srgbClr>
              </a:solidFill>
              <a:latin typeface="Calibri"/>
            </a:endParaRPr>
          </a:p>
          <a:p>
            <a:pPr algn="ctr"/>
            <a:r>
              <a:rPr lang="en-US" sz="1600" b="1" dirty="0">
                <a:hlinkClick r:id="rId6"/>
              </a:rPr>
              <a:t>Scott Davidson</a:t>
            </a:r>
            <a:r>
              <a:rPr lang="en-US" sz="1600" dirty="0"/>
              <a:t>, </a:t>
            </a:r>
            <a:br>
              <a:rPr lang="en-US" sz="1600" dirty="0"/>
            </a:br>
            <a:r>
              <a:rPr lang="en-US" sz="1600" dirty="0"/>
              <a:t>Highway Safety Program Chief</a:t>
            </a:r>
          </a:p>
          <a:p>
            <a:pPr algn="ctr"/>
            <a:r>
              <a:rPr lang="en-US" sz="1600" u="sng" dirty="0">
                <a:hlinkClick r:id="rId7"/>
              </a:rPr>
              <a:t>Scott.davidson@vermont.gov</a:t>
            </a:r>
            <a:endParaRPr lang="en-US" sz="1600" u="sng" dirty="0"/>
          </a:p>
          <a:p>
            <a:pPr algn="ctr"/>
            <a:r>
              <a:rPr lang="en-US" sz="1600" dirty="0"/>
              <a:t>802-279-4006</a:t>
            </a:r>
            <a:endParaRPr lang="en-US" sz="1600" b="1" dirty="0">
              <a:hlinkClick r:id="rId8"/>
            </a:endParaRPr>
          </a:p>
          <a:p>
            <a:pPr algn="ctr"/>
            <a:endParaRPr lang="en-US" sz="1000" dirty="0"/>
          </a:p>
        </p:txBody>
      </p:sp>
      <p:sp>
        <p:nvSpPr>
          <p:cNvPr id="11" name="Rectangle 10"/>
          <p:cNvSpPr/>
          <p:nvPr/>
        </p:nvSpPr>
        <p:spPr>
          <a:xfrm>
            <a:off x="7492935" y="1879921"/>
            <a:ext cx="3191018" cy="1231106"/>
          </a:xfrm>
          <a:prstGeom prst="rect">
            <a:avLst/>
          </a:prstGeom>
        </p:spPr>
        <p:txBody>
          <a:bodyPr wrap="square">
            <a:spAutoFit/>
          </a:bodyPr>
          <a:lstStyle/>
          <a:p>
            <a:pPr algn="ctr"/>
            <a:r>
              <a:rPr lang="en-US" sz="1600" dirty="0">
                <a:hlinkClick r:id="rId8"/>
              </a:rPr>
              <a:t>Danielle Record</a:t>
            </a:r>
            <a:r>
              <a:rPr lang="en-US" sz="1600" dirty="0"/>
              <a:t>, </a:t>
            </a:r>
            <a:br>
              <a:rPr lang="en-US" sz="1600" dirty="0"/>
            </a:br>
            <a:r>
              <a:rPr lang="en-US" sz="1600" dirty="0"/>
              <a:t>Highway Safety Grant Specialist</a:t>
            </a:r>
            <a:br>
              <a:rPr lang="en-US" sz="1600" dirty="0"/>
            </a:br>
            <a:r>
              <a:rPr lang="en-US" sz="1600" dirty="0"/>
              <a:t>802-595-4402</a:t>
            </a:r>
          </a:p>
          <a:p>
            <a:pPr algn="ctr"/>
            <a:endParaRPr lang="en-US" sz="1600" dirty="0"/>
          </a:p>
          <a:p>
            <a:pPr algn="ctr"/>
            <a:endParaRPr lang="en-US" sz="1000" dirty="0"/>
          </a:p>
        </p:txBody>
      </p:sp>
      <p:sp>
        <p:nvSpPr>
          <p:cNvPr id="4" name="Rectangle 3"/>
          <p:cNvSpPr/>
          <p:nvPr/>
        </p:nvSpPr>
        <p:spPr>
          <a:xfrm>
            <a:off x="1979612" y="1879921"/>
            <a:ext cx="2360612" cy="923330"/>
          </a:xfrm>
          <a:prstGeom prst="rect">
            <a:avLst/>
          </a:prstGeom>
        </p:spPr>
        <p:txBody>
          <a:bodyPr wrap="square">
            <a:spAutoFit/>
          </a:bodyPr>
          <a:lstStyle/>
          <a:p>
            <a:pPr algn="ctr"/>
            <a:r>
              <a:rPr lang="en-US" dirty="0">
                <a:hlinkClick r:id="rId9"/>
              </a:rPr>
              <a:t>Allison Laflamme</a:t>
            </a:r>
            <a:br>
              <a:rPr lang="en-US" dirty="0"/>
            </a:br>
            <a:r>
              <a:rPr lang="en-US" dirty="0"/>
              <a:t>Financial Manager II</a:t>
            </a:r>
            <a:br>
              <a:rPr lang="en-US" dirty="0"/>
            </a:br>
            <a:r>
              <a:rPr lang="en-US" dirty="0"/>
              <a:t>(802) 498-8079</a:t>
            </a:r>
          </a:p>
        </p:txBody>
      </p:sp>
      <p:sp>
        <p:nvSpPr>
          <p:cNvPr id="14" name="Rectangle 13"/>
          <p:cNvSpPr/>
          <p:nvPr/>
        </p:nvSpPr>
        <p:spPr>
          <a:xfrm>
            <a:off x="6896052" y="3029533"/>
            <a:ext cx="4384783" cy="366254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i="1" dirty="0"/>
              <a:t>Contracted Field Personnel </a:t>
            </a:r>
            <a:endParaRPr lang="en-US" b="1" i="1" dirty="0">
              <a:hlinkClick r:id="rId10"/>
            </a:endParaRPr>
          </a:p>
          <a:p>
            <a:pPr algn="ctr"/>
            <a:endParaRPr lang="en-US" b="1" dirty="0">
              <a:hlinkClick r:id="rId10"/>
            </a:endParaRPr>
          </a:p>
          <a:p>
            <a:pPr algn="ctr"/>
            <a:r>
              <a:rPr lang="en-US" b="1" dirty="0">
                <a:hlinkClick r:id="rId10"/>
              </a:rPr>
              <a:t>Tom Fields</a:t>
            </a:r>
            <a:endParaRPr lang="en-US" dirty="0"/>
          </a:p>
          <a:p>
            <a:pPr algn="ctr"/>
            <a:r>
              <a:rPr lang="en-US" b="1" dirty="0"/>
              <a:t>Law Enforcement Liaison</a:t>
            </a:r>
          </a:p>
          <a:p>
            <a:pPr algn="ctr"/>
            <a:r>
              <a:rPr lang="en-US" dirty="0"/>
              <a:t>802-375-5913</a:t>
            </a:r>
          </a:p>
          <a:p>
            <a:pPr algn="ctr"/>
            <a:endParaRPr lang="en-US" sz="800" dirty="0"/>
          </a:p>
          <a:p>
            <a:pPr algn="ctr"/>
            <a:r>
              <a:rPr lang="en-US" dirty="0">
                <a:hlinkClick r:id="rId11"/>
              </a:rPr>
              <a:t>Glen Button </a:t>
            </a:r>
            <a:endParaRPr lang="en-US" dirty="0"/>
          </a:p>
          <a:p>
            <a:pPr algn="ctr"/>
            <a:r>
              <a:rPr lang="en-US" b="1" dirty="0"/>
              <a:t>Impaired Driving Project Manager</a:t>
            </a:r>
          </a:p>
          <a:p>
            <a:pPr algn="ctr"/>
            <a:r>
              <a:rPr lang="en-US" dirty="0"/>
              <a:t>802-370-1318</a:t>
            </a:r>
          </a:p>
          <a:p>
            <a:pPr algn="ctr"/>
            <a:endParaRPr lang="en-US" sz="800" dirty="0"/>
          </a:p>
          <a:p>
            <a:pPr algn="ctr"/>
            <a:r>
              <a:rPr lang="en-US" b="1" dirty="0">
                <a:hlinkClick r:id="rId12"/>
              </a:rPr>
              <a:t>Greg </a:t>
            </a:r>
            <a:r>
              <a:rPr lang="en-US" b="1" dirty="0" err="1">
                <a:hlinkClick r:id="rId12"/>
              </a:rPr>
              <a:t>Nagurney</a:t>
            </a:r>
            <a:endParaRPr lang="en-US" dirty="0"/>
          </a:p>
          <a:p>
            <a:pPr algn="ctr"/>
            <a:r>
              <a:rPr lang="en-US" b="1" dirty="0"/>
              <a:t>Traffic Safety Prosecutor</a:t>
            </a:r>
          </a:p>
          <a:p>
            <a:pPr algn="ctr"/>
            <a:r>
              <a:rPr lang="en-US" b="1" dirty="0"/>
              <a:t>802-</a:t>
            </a:r>
          </a:p>
          <a:p>
            <a:pPr algn="ctr"/>
            <a:r>
              <a:rPr lang="en-US" dirty="0"/>
              <a:t> </a:t>
            </a:r>
          </a:p>
        </p:txBody>
      </p:sp>
    </p:spTree>
    <p:extLst>
      <p:ext uri="{BB962C8B-B14F-4D97-AF65-F5344CB8AC3E}">
        <p14:creationId xmlns:p14="http://schemas.microsoft.com/office/powerpoint/2010/main" val="89133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5</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5" name="Subtitle 2"/>
          <p:cNvSpPr txBox="1">
            <a:spLocks/>
          </p:cNvSpPr>
          <p:nvPr/>
        </p:nvSpPr>
        <p:spPr>
          <a:xfrm>
            <a:off x="989012" y="1557950"/>
            <a:ext cx="10439400" cy="4980964"/>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lumMod val="60000"/>
                    <a:lumOff val="40000"/>
                  </a:srgbClr>
                </a:solidFill>
                <a:effectLst/>
                <a:uLnTx/>
                <a:uFillTx/>
                <a:latin typeface="Calibri"/>
                <a:ea typeface="+mn-ea"/>
                <a:cs typeface="+mn-cs"/>
              </a:rPr>
              <a:t>GHSP programs focus on the behavioral </a:t>
            </a:r>
            <a:br>
              <a:rPr kumimoji="0" lang="en-US" sz="3600" b="0" i="0" u="none" strike="noStrike" kern="1200" cap="none" spc="0" normalizeH="0" baseline="0" noProof="0" dirty="0">
                <a:ln>
                  <a:noFill/>
                </a:ln>
                <a:solidFill>
                  <a:srgbClr val="FFC000">
                    <a:lumMod val="60000"/>
                    <a:lumOff val="40000"/>
                  </a:srgbClr>
                </a:solidFill>
                <a:effectLst/>
                <a:uLnTx/>
                <a:uFillTx/>
                <a:latin typeface="Calibri"/>
                <a:ea typeface="+mn-ea"/>
                <a:cs typeface="+mn-cs"/>
              </a:rPr>
            </a:br>
            <a:r>
              <a:rPr kumimoji="0" lang="en-US" sz="3600" b="0" i="0" u="none" strike="noStrike" kern="1200" cap="none" spc="0" normalizeH="0" baseline="0" noProof="0" dirty="0">
                <a:ln>
                  <a:noFill/>
                </a:ln>
                <a:solidFill>
                  <a:srgbClr val="FFC000">
                    <a:lumMod val="60000"/>
                    <a:lumOff val="40000"/>
                  </a:srgbClr>
                </a:solidFill>
                <a:effectLst/>
                <a:uLnTx/>
                <a:uFillTx/>
                <a:latin typeface="Calibri"/>
                <a:ea typeface="+mn-ea"/>
                <a:cs typeface="+mn-cs"/>
              </a:rPr>
              <a:t>aspects of driver safety.</a:t>
            </a:r>
          </a:p>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0" marR="0" lvl="0" indent="0" algn="ctr" defTabSz="914363" rtl="0" eaLnBrk="1" fontAlgn="auto" latinLnBrk="0" hangingPunct="1">
              <a:lnSpc>
                <a:spcPct val="90000"/>
              </a:lnSpc>
              <a:spcBef>
                <a:spcPts val="0"/>
              </a:spcBef>
              <a:spcAft>
                <a:spcPts val="0"/>
              </a:spcAft>
              <a:buClrTx/>
              <a:buSzTx/>
              <a:buFontTx/>
              <a:buNone/>
              <a:tabLst/>
              <a:defRPr/>
            </a:pPr>
            <a:endParaRPr lang="en-US" sz="800" dirty="0">
              <a:solidFill>
                <a:srgbClr val="FFFFFF">
                  <a:tint val="75000"/>
                </a:srgbClr>
              </a:solidFill>
              <a:latin typeface="Calibri"/>
            </a:endParaRPr>
          </a:p>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tint val="75000"/>
                </a:srgbClr>
              </a:solidFill>
              <a:effectLst/>
              <a:uLnTx/>
              <a:uFillTx/>
              <a:latin typeface="Calibri"/>
              <a:ea typeface="+mn-ea"/>
              <a:cs typeface="+mn-cs"/>
            </a:endParaRPr>
          </a:p>
          <a:p>
            <a:pPr algn="ctr">
              <a:defRPr/>
            </a:pPr>
            <a:r>
              <a:rPr kumimoji="0" lang="en-US" sz="3600" b="0" i="0" u="none" strike="noStrike" kern="1200" cap="none" spc="0" normalizeH="0" baseline="0" noProof="0" dirty="0">
                <a:ln>
                  <a:noFill/>
                </a:ln>
                <a:solidFill>
                  <a:srgbClr val="FFFFFF">
                    <a:tint val="75000"/>
                  </a:srgbClr>
                </a:solidFill>
                <a:effectLst/>
                <a:uLnTx/>
                <a:uFillTx/>
                <a:latin typeface="Calibri"/>
                <a:ea typeface="+mn-ea"/>
                <a:cs typeface="+mn-cs"/>
              </a:rPr>
              <a:t>Speed and </a:t>
            </a:r>
            <a:r>
              <a:rPr lang="en-US" sz="3600" dirty="0">
                <a:solidFill>
                  <a:srgbClr val="FFFFFF">
                    <a:tint val="75000"/>
                  </a:srgbClr>
                </a:solidFill>
                <a:latin typeface="Calibri"/>
              </a:rPr>
              <a:t>Aggressive Driving</a:t>
            </a: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tint val="75000"/>
                  </a:srgbClr>
                </a:solidFill>
                <a:effectLst/>
                <a:uLnTx/>
                <a:uFillTx/>
                <a:latin typeface="Calibri"/>
                <a:ea typeface="+mn-ea"/>
                <a:cs typeface="+mn-cs"/>
              </a:rPr>
              <a:t>Distracted, </a:t>
            </a:r>
            <a:r>
              <a:rPr lang="en-US" sz="3600" dirty="0">
                <a:solidFill>
                  <a:srgbClr val="FFFFFF">
                    <a:tint val="75000"/>
                  </a:srgbClr>
                </a:solidFill>
                <a:latin typeface="Calibri"/>
              </a:rPr>
              <a:t>Impaired, and Drowsy Driving</a:t>
            </a:r>
          </a:p>
          <a:p>
            <a:pPr marL="0" marR="0" lvl="0" indent="0" algn="ctr" defTabSz="914363" rtl="0" eaLnBrk="1" fontAlgn="auto" latinLnBrk="0" hangingPunct="1">
              <a:lnSpc>
                <a:spcPct val="90000"/>
              </a:lnSpc>
              <a:spcBef>
                <a:spcPts val="0"/>
              </a:spcBef>
              <a:spcAft>
                <a:spcPts val="0"/>
              </a:spcAft>
              <a:buClrTx/>
              <a:buSzTx/>
              <a:buFontTx/>
              <a:buNone/>
              <a:tabLst/>
              <a:defRPr/>
            </a:pPr>
            <a:r>
              <a:rPr lang="en-US" sz="3600" dirty="0">
                <a:solidFill>
                  <a:srgbClr val="FFFFFF">
                    <a:tint val="75000"/>
                  </a:srgbClr>
                </a:solidFill>
                <a:latin typeface="Calibri"/>
              </a:rPr>
              <a:t>Motorcycle Safety, Bicycle and Pedestrian Safety</a:t>
            </a:r>
          </a:p>
          <a:p>
            <a:pPr marL="0" marR="0" lvl="0" indent="0" algn="ctr" defTabSz="914363" rtl="0" eaLnBrk="1" fontAlgn="auto" latinLnBrk="0" hangingPunct="1">
              <a:lnSpc>
                <a:spcPct val="90000"/>
              </a:lnSpc>
              <a:spcBef>
                <a:spcPts val="0"/>
              </a:spcBef>
              <a:spcAft>
                <a:spcPts val="0"/>
              </a:spcAft>
              <a:buClrTx/>
              <a:buSzTx/>
              <a:buFontTx/>
              <a:buNone/>
              <a:tabLst/>
              <a:defRPr/>
            </a:pPr>
            <a:r>
              <a:rPr lang="en-US" sz="3600" dirty="0">
                <a:solidFill>
                  <a:srgbClr val="FFFFFF">
                    <a:tint val="75000"/>
                  </a:srgbClr>
                </a:solidFill>
                <a:latin typeface="Calibri"/>
              </a:rPr>
              <a:t>and </a:t>
            </a:r>
          </a:p>
          <a:p>
            <a:pPr algn="ctr"/>
            <a:r>
              <a:rPr lang="en-US" sz="3600" b="1" i="1" u="sng" dirty="0">
                <a:solidFill>
                  <a:srgbClr val="FFFFFF">
                    <a:tint val="75000"/>
                  </a:srgbClr>
                </a:solidFill>
                <a:latin typeface="Calibri"/>
              </a:rPr>
              <a:t>Occupant Protection</a:t>
            </a:r>
          </a:p>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endParaRPr>
          </a:p>
        </p:txBody>
      </p:sp>
      <p:sp>
        <p:nvSpPr>
          <p:cNvPr id="4" name="Date Placeholder 3"/>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28742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animEffect transition="in" filter="circle(in)">
                                      <p:cBhvr>
                                        <p:cTn id="15" dur="2000"/>
                                        <p:tgtEl>
                                          <p:spTgt spid="5">
                                            <p:txEl>
                                              <p:pRg st="8" end="8"/>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9" end="9"/>
                                            </p:txEl>
                                          </p:spTgt>
                                        </p:tgtEl>
                                        <p:attrNameLst>
                                          <p:attrName>style.visibility</p:attrName>
                                        </p:attrNameLst>
                                      </p:cBhvr>
                                      <p:to>
                                        <p:strVal val="visible"/>
                                      </p:to>
                                    </p:set>
                                    <p:animEffect transition="in" filter="circle(in)">
                                      <p:cBhvr>
                                        <p:cTn id="18"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6</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5" name="Subtitle 2"/>
          <p:cNvSpPr txBox="1">
            <a:spLocks/>
          </p:cNvSpPr>
          <p:nvPr/>
        </p:nvSpPr>
        <p:spPr>
          <a:xfrm>
            <a:off x="982466" y="1295400"/>
            <a:ext cx="10285412" cy="5791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lumMod val="60000"/>
                    <a:lumOff val="40000"/>
                  </a:srgbClr>
                </a:solidFill>
                <a:effectLst/>
                <a:uLnTx/>
                <a:uFillTx/>
                <a:latin typeface="Calibri"/>
                <a:ea typeface="+mn-ea"/>
                <a:cs typeface="+mn-cs"/>
              </a:rPr>
              <a:t>Our programs are defined and approved each year…</a:t>
            </a:r>
          </a:p>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rPr>
              <a:t>In the GHSP Highway Safety Plan. (One Year Plan)</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rPr>
              <a:t>Align with the State’s Strategic Highway Safety Plan. (Five Year Plan) </a:t>
            </a:r>
          </a:p>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lumMod val="60000"/>
                    <a:lumOff val="40000"/>
                  </a:srgbClr>
                </a:solidFill>
                <a:effectLst/>
                <a:uLnTx/>
                <a:uFillTx/>
                <a:latin typeface="Calibri"/>
                <a:ea typeface="+mn-ea"/>
                <a:cs typeface="+mn-cs"/>
              </a:rPr>
              <a:t>Through these plans, we… </a:t>
            </a:r>
          </a:p>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rPr>
              <a:t>Collect data,</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rPr>
              <a:t>Analyze data, </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rPr>
              <a:t>Identify problems, </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rPr>
              <a:t>Define emphasis areas, </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rPr>
              <a:t>Set goals </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FFFFFF">
                  <a:tint val="75000"/>
                </a:srgbClr>
              </a:solidFill>
              <a:effectLst/>
              <a:uLnTx/>
              <a:uFillTx/>
              <a:latin typeface="Calibri"/>
              <a:ea typeface="+mn-ea"/>
              <a:cs typeface="+mn-cs"/>
            </a:endParaRP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FF">
                    <a:tint val="75000"/>
                  </a:srgbClr>
                </a:solidFill>
                <a:effectLst/>
                <a:uLnTx/>
                <a:uFillTx/>
                <a:latin typeface="Calibri"/>
                <a:ea typeface="+mn-ea"/>
                <a:cs typeface="+mn-cs"/>
              </a:rPr>
              <a:t>In order to fund and improve highway safety.</a:t>
            </a:r>
          </a:p>
          <a:p>
            <a:pPr marL="457200" marR="0" lvl="0" indent="-457200" algn="l"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tint val="75000"/>
                </a:srgbClr>
              </a:solidFill>
              <a:effectLst/>
              <a:uLnTx/>
              <a:uFillTx/>
              <a:latin typeface="Calibri"/>
              <a:ea typeface="+mn-ea"/>
              <a:cs typeface="+mn-cs"/>
            </a:endParaRPr>
          </a:p>
        </p:txBody>
      </p:sp>
      <p:sp>
        <p:nvSpPr>
          <p:cNvPr id="4" name="Date Placeholder 3"/>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76277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fade">
                                      <p:cBhvr>
                                        <p:cTn id="20" dur="500"/>
                                        <p:tgtEl>
                                          <p:spTgt spid="5">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fade">
                                      <p:cBhvr>
                                        <p:cTn id="26" dur="500"/>
                                        <p:tgtEl>
                                          <p:spTgt spid="5">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Effect transition="in" filter="fade">
                                      <p:cBhvr>
                                        <p:cTn id="35"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7</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2" name="Rectangle 1"/>
          <p:cNvSpPr/>
          <p:nvPr/>
        </p:nvSpPr>
        <p:spPr>
          <a:xfrm>
            <a:off x="1210272" y="1676400"/>
            <a:ext cx="9829800" cy="3724096"/>
          </a:xfrm>
          <a:prstGeom prst="rect">
            <a:avLst/>
          </a:prstGeom>
        </p:spPr>
        <p:txBody>
          <a:bodyPr wrap="square">
            <a:spAutoFit/>
          </a:bodyPr>
          <a:lstStyle/>
          <a:p>
            <a:pPr algn="ctr"/>
            <a:r>
              <a:rPr lang="en-US" sz="3600" dirty="0">
                <a:solidFill>
                  <a:srgbClr val="FFFFFF">
                    <a:tint val="75000"/>
                  </a:srgbClr>
                </a:solidFill>
                <a:latin typeface="Calibri"/>
              </a:rPr>
              <a:t>Every Year the GHSP office must assemble </a:t>
            </a:r>
          </a:p>
          <a:p>
            <a:pPr algn="ctr"/>
            <a:r>
              <a:rPr lang="en-US" sz="3600" dirty="0">
                <a:solidFill>
                  <a:srgbClr val="FFFFFF">
                    <a:tint val="75000"/>
                  </a:srgbClr>
                </a:solidFill>
                <a:latin typeface="Calibri"/>
              </a:rPr>
              <a:t>and submit the Highway Safety Plan (HSP)</a:t>
            </a:r>
          </a:p>
          <a:p>
            <a:pPr algn="ctr"/>
            <a:endParaRPr lang="en-US" sz="3600" dirty="0">
              <a:solidFill>
                <a:srgbClr val="FFFFFF">
                  <a:tint val="75000"/>
                </a:srgbClr>
              </a:solidFill>
              <a:latin typeface="Calibri"/>
            </a:endParaRPr>
          </a:p>
          <a:p>
            <a:pPr algn="ctr"/>
            <a:r>
              <a:rPr lang="en-US" sz="3600" dirty="0">
                <a:solidFill>
                  <a:srgbClr val="FFFFFF">
                    <a:tint val="75000"/>
                  </a:srgbClr>
                </a:solidFill>
                <a:latin typeface="Calibri"/>
              </a:rPr>
              <a:t>What is the Highway Safety Plan?</a:t>
            </a:r>
          </a:p>
          <a:p>
            <a:pPr algn="ctr"/>
            <a:endParaRPr lang="en-US" sz="2800" dirty="0">
              <a:latin typeface="Calibri" panose="020F0502020204030204" pitchFamily="34" charset="0"/>
              <a:ea typeface="Cambria Math" pitchFamily="18" charset="0"/>
              <a:cs typeface="Arial" pitchFamily="34" charset="0"/>
            </a:endParaRPr>
          </a:p>
          <a:p>
            <a:pPr algn="ctr"/>
            <a:endParaRPr lang="en-US" sz="2800" dirty="0">
              <a:latin typeface="Calibri" panose="020F0502020204030204" pitchFamily="34" charset="0"/>
              <a:ea typeface="Cambria Math" pitchFamily="18" charset="0"/>
              <a:cs typeface="Arial" pitchFamily="34" charset="0"/>
            </a:endParaRPr>
          </a:p>
          <a:p>
            <a:pPr algn="ctr"/>
            <a:r>
              <a:rPr lang="en-US" sz="3600" dirty="0">
                <a:latin typeface="Calibri" panose="020F0502020204030204" pitchFamily="34" charset="0"/>
              </a:rPr>
              <a:t> </a:t>
            </a:r>
            <a:r>
              <a:rPr lang="en-US" sz="3600" dirty="0">
                <a:latin typeface="Calibri" panose="020F0502020204030204" pitchFamily="34" charset="0"/>
                <a:hlinkClick r:id="rId2"/>
              </a:rPr>
              <a:t> 2016  Vermont Highway Safety Plan</a:t>
            </a:r>
            <a:r>
              <a:rPr lang="en-US" sz="3600" dirty="0">
                <a:latin typeface="Calibri" panose="020F0502020204030204" pitchFamily="34" charset="0"/>
              </a:rPr>
              <a:t>  </a:t>
            </a:r>
            <a:endParaRPr lang="en-US" sz="3600" dirty="0">
              <a:latin typeface="Calibri" panose="020F0502020204030204" pitchFamily="34" charset="0"/>
              <a:ea typeface="Cambria Math" pitchFamily="18" charset="0"/>
              <a:cs typeface="Arial" pitchFamily="34" charset="0"/>
            </a:endParaRPr>
          </a:p>
        </p:txBody>
      </p:sp>
      <p:sp>
        <p:nvSpPr>
          <p:cNvPr id="5" name="Date Placeholder 4"/>
          <p:cNvSpPr>
            <a:spLocks noGrp="1"/>
          </p:cNvSpPr>
          <p:nvPr>
            <p:ph type="dt" sz="half" idx="10"/>
          </p:nvPr>
        </p:nvSpPr>
        <p:spPr/>
        <p:txBody>
          <a:bodyPr/>
          <a:lstStyle/>
          <a:p>
            <a:r>
              <a:rPr lang="en-US"/>
              <a:t>September 2016</a:t>
            </a:r>
          </a:p>
        </p:txBody>
      </p:sp>
      <p:sp>
        <p:nvSpPr>
          <p:cNvPr id="6" name="Footer Placeholder 5"/>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340984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Effect transition="in" filter="fade">
                                      <p:cBhvr>
                                        <p:cTn id="1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8</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10" name="Subtitle 2"/>
          <p:cNvSpPr txBox="1">
            <a:spLocks/>
          </p:cNvSpPr>
          <p:nvPr/>
        </p:nvSpPr>
        <p:spPr>
          <a:xfrm>
            <a:off x="989012" y="1253594"/>
            <a:ext cx="10363200" cy="4980964"/>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42950" lvl="0" indent="-742950">
              <a:buFont typeface="Arial" panose="020B0604020202020204" pitchFamily="34" charset="0"/>
              <a:buChar char="•"/>
              <a:defRPr/>
            </a:pPr>
            <a:r>
              <a:rPr lang="en-US" dirty="0"/>
              <a:t>Overall….</a:t>
            </a:r>
          </a:p>
          <a:p>
            <a:pPr marL="742950" lvl="0" indent="-742950">
              <a:buFont typeface="Arial" panose="020B0604020202020204" pitchFamily="34" charset="0"/>
              <a:buChar char="•"/>
              <a:defRPr/>
            </a:pPr>
            <a:endParaRPr lang="en-US" dirty="0"/>
          </a:p>
          <a:p>
            <a:pPr marL="742950" lvl="0" indent="-742950">
              <a:buFont typeface="Arial" panose="020B0604020202020204" pitchFamily="34" charset="0"/>
              <a:buChar char="•"/>
              <a:defRPr/>
            </a:pPr>
            <a:r>
              <a:rPr lang="en-US" dirty="0"/>
              <a:t>It’s the States Federal Grant Application to the National Highway Traffic Safety Administration (NHTSA).</a:t>
            </a:r>
          </a:p>
          <a:p>
            <a:pPr lvl="0">
              <a:defRPr/>
            </a:pPr>
            <a:endParaRPr lang="en-US" sz="1000" dirty="0"/>
          </a:p>
          <a:p>
            <a:pPr marL="742950" lvl="0" indent="-742950">
              <a:buFont typeface="Arial" panose="020B0604020202020204" pitchFamily="34" charset="0"/>
              <a:buChar char="•"/>
              <a:defRPr/>
            </a:pPr>
            <a:r>
              <a:rPr lang="en-US" dirty="0"/>
              <a:t>It contains the planning, strategies and performance measures, as well as general oversight and management of highway safety strategies and projects</a:t>
            </a:r>
          </a:p>
          <a:p>
            <a:pPr marL="742950" lvl="0" indent="-742950">
              <a:buFont typeface="Arial" panose="020B0604020202020204" pitchFamily="34" charset="0"/>
              <a:buChar char="•"/>
              <a:defRPr/>
            </a:pPr>
            <a:endParaRPr lang="en-US" sz="1000" dirty="0"/>
          </a:p>
          <a:p>
            <a:pPr marL="742950" lvl="0" indent="-742950">
              <a:buFont typeface="Arial" panose="020B0604020202020204" pitchFamily="34" charset="0"/>
              <a:buChar char="•"/>
              <a:defRPr/>
            </a:pPr>
            <a:r>
              <a:rPr lang="en-US" dirty="0"/>
              <a:t>These are by the State either directly or through sub-recipients to address highway safety problems in the State</a:t>
            </a:r>
            <a:r>
              <a:rPr kumimoji="0" lang="en-US" b="0" i="0" u="none" strike="noStrike" kern="1200" cap="none" spc="0" normalizeH="0" baseline="0" noProof="0" dirty="0">
                <a:ln>
                  <a:noFill/>
                </a:ln>
                <a:solidFill>
                  <a:srgbClr val="FFFFFF">
                    <a:tint val="75000"/>
                  </a:srgbClr>
                </a:solidFill>
                <a:effectLst/>
                <a:uLnTx/>
                <a:uFillTx/>
                <a:latin typeface="Calibri"/>
              </a:rPr>
              <a:t>. </a:t>
            </a:r>
          </a:p>
          <a:p>
            <a:pPr marL="228600" marR="0" lvl="0" indent="-228600" defTabSz="914363"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FFFFFF">
                  <a:tint val="75000"/>
                </a:srgbClr>
              </a:solidFill>
              <a:effectLst/>
              <a:uLnTx/>
              <a:uFillTx/>
              <a:latin typeface="Calibri"/>
            </a:endParaRPr>
          </a:p>
          <a:p>
            <a:pPr marR="0" lvl="0" defTabSz="914363" rtl="0" eaLnBrk="1" fontAlgn="auto" latinLnBrk="0" hangingPunct="1">
              <a:lnSpc>
                <a:spcPct val="90000"/>
              </a:lnSpc>
              <a:spcBef>
                <a:spcPts val="0"/>
              </a:spcBef>
              <a:spcAft>
                <a:spcPts val="0"/>
              </a:spcAft>
              <a:buClrTx/>
              <a:buSzTx/>
              <a:tabLst/>
              <a:defRPr/>
            </a:pPr>
            <a:endParaRPr kumimoji="0" lang="en-US" b="0" i="0" u="none" strike="noStrike" kern="1200" cap="none" spc="0" normalizeH="0" baseline="0" noProof="0" dirty="0">
              <a:ln>
                <a:noFill/>
              </a:ln>
              <a:solidFill>
                <a:srgbClr val="FFFFFF">
                  <a:tint val="75000"/>
                </a:srgbClr>
              </a:solidFill>
              <a:effectLst/>
              <a:uLnTx/>
              <a:uFillTx/>
              <a:latin typeface="Calibri"/>
            </a:endParaRP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Tree>
    <p:extLst>
      <p:ext uri="{BB962C8B-B14F-4D97-AF65-F5344CB8AC3E}">
        <p14:creationId xmlns:p14="http://schemas.microsoft.com/office/powerpoint/2010/main" val="312580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013F82-EE5E-44EE-A61D-E31C6657F26F}" type="slidenum">
              <a:rPr lang="en-US" smtClean="0"/>
              <a:t>9</a:t>
            </a:fld>
            <a:endParaRPr lang="en-US"/>
          </a:p>
        </p:txBody>
      </p:sp>
      <p:sp>
        <p:nvSpPr>
          <p:cNvPr id="8" name="Title 1"/>
          <p:cNvSpPr txBox="1">
            <a:spLocks/>
          </p:cNvSpPr>
          <p:nvPr/>
        </p:nvSpPr>
        <p:spPr>
          <a:xfrm>
            <a:off x="2086572" y="381000"/>
            <a:ext cx="8077200" cy="73683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Governor's Highway Safety Program </a:t>
            </a:r>
          </a:p>
        </p:txBody>
      </p:sp>
      <p:sp>
        <p:nvSpPr>
          <p:cNvPr id="10" name="Subtitle 2"/>
          <p:cNvSpPr txBox="1">
            <a:spLocks/>
          </p:cNvSpPr>
          <p:nvPr/>
        </p:nvSpPr>
        <p:spPr>
          <a:xfrm>
            <a:off x="1065212" y="1424502"/>
            <a:ext cx="10363200" cy="5423434"/>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Keeping in mind, in the calendar year, we can have up to three grant cycles in process.	</a:t>
            </a:r>
          </a:p>
          <a:p>
            <a:r>
              <a:rPr lang="en-US" dirty="0"/>
              <a:t>			</a:t>
            </a:r>
          </a:p>
          <a:p>
            <a:pPr marL="914382" lvl="1" indent="-457200" algn="l">
              <a:buFont typeface="Arial" panose="020B0604020202020204" pitchFamily="34" charset="0"/>
              <a:buChar char="•"/>
            </a:pPr>
            <a:r>
              <a:rPr lang="en-US" dirty="0"/>
              <a:t>FFY 16 Close Out, </a:t>
            </a:r>
          </a:p>
          <a:p>
            <a:pPr marL="914382" lvl="1" indent="-457200" algn="l">
              <a:buFont typeface="Arial" panose="020B0604020202020204" pitchFamily="34" charset="0"/>
              <a:buChar char="•"/>
            </a:pPr>
            <a:r>
              <a:rPr lang="en-US" dirty="0"/>
              <a:t>FFY 17 in Process, </a:t>
            </a:r>
          </a:p>
          <a:p>
            <a:pPr marL="914382" lvl="1" indent="-457200" algn="l">
              <a:buFont typeface="Arial" panose="020B0604020202020204" pitchFamily="34" charset="0"/>
              <a:buChar char="•"/>
            </a:pPr>
            <a:r>
              <a:rPr lang="en-US" dirty="0"/>
              <a:t>FFY 18 in Planning </a:t>
            </a:r>
          </a:p>
          <a:p>
            <a:endParaRPr lang="en-US" dirty="0"/>
          </a:p>
          <a:p>
            <a:endParaRPr lang="en-US" dirty="0">
              <a:solidFill>
                <a:srgbClr val="FFFFFF">
                  <a:tint val="75000"/>
                </a:srgbClr>
              </a:solidFill>
              <a:latin typeface="Calibri"/>
            </a:endParaRPr>
          </a:p>
          <a:p>
            <a:pPr marL="457200" indent="-457200">
              <a:buFont typeface="Arial" panose="020B0604020202020204" pitchFamily="34" charset="0"/>
              <a:buChar char="•"/>
            </a:pPr>
            <a:r>
              <a:rPr lang="en-US" dirty="0">
                <a:solidFill>
                  <a:srgbClr val="FFFFFF">
                    <a:tint val="75000"/>
                  </a:srgbClr>
                </a:solidFill>
                <a:latin typeface="Calibri"/>
              </a:rPr>
              <a:t>Along with all our other national campaigns such as…</a:t>
            </a:r>
          </a:p>
          <a:p>
            <a:pPr marL="457200" indent="-457200">
              <a:buFont typeface="Arial" panose="020B0604020202020204" pitchFamily="34" charset="0"/>
              <a:buChar char="•"/>
            </a:pPr>
            <a:endParaRPr lang="en-US" dirty="0"/>
          </a:p>
          <a:p>
            <a:endParaRPr lang="en-US" dirty="0">
              <a:solidFill>
                <a:srgbClr val="FFFFFF">
                  <a:tint val="75000"/>
                </a:srgbClr>
              </a:solidFill>
              <a:latin typeface="Calibri"/>
            </a:endParaRPr>
          </a:p>
          <a:p>
            <a:endParaRPr lang="en-US" dirty="0">
              <a:solidFill>
                <a:srgbClr val="FFFFFF">
                  <a:tint val="75000"/>
                </a:srgbClr>
              </a:solidFill>
              <a:latin typeface="Calibri"/>
            </a:endParaRPr>
          </a:p>
        </p:txBody>
      </p:sp>
      <p:sp>
        <p:nvSpPr>
          <p:cNvPr id="4" name="Date Placeholder 3"/>
          <p:cNvSpPr>
            <a:spLocks noGrp="1"/>
          </p:cNvSpPr>
          <p:nvPr>
            <p:ph type="dt" sz="half" idx="10"/>
          </p:nvPr>
        </p:nvSpPr>
        <p:spPr/>
        <p:txBody>
          <a:bodyPr/>
          <a:lstStyle/>
          <a:p>
            <a:r>
              <a:rPr lang="en-US"/>
              <a:t>September 2016</a:t>
            </a:r>
          </a:p>
        </p:txBody>
      </p:sp>
      <p:sp>
        <p:nvSpPr>
          <p:cNvPr id="5" name="Footer Placeholder 4"/>
          <p:cNvSpPr>
            <a:spLocks noGrp="1"/>
          </p:cNvSpPr>
          <p:nvPr>
            <p:ph type="ftr" sz="quarter" idx="11"/>
          </p:nvPr>
        </p:nvSpPr>
        <p:spPr/>
        <p:txBody>
          <a:bodyPr/>
          <a:lstStyle/>
          <a:p>
            <a:r>
              <a:rPr lang="en-US"/>
              <a:t>New England Child Passenger Safety Conference</a:t>
            </a:r>
          </a:p>
        </p:txBody>
      </p:sp>
      <p:sp>
        <p:nvSpPr>
          <p:cNvPr id="9" name="Oval 8"/>
          <p:cNvSpPr/>
          <p:nvPr/>
        </p:nvSpPr>
        <p:spPr>
          <a:xfrm>
            <a:off x="8294449" y="2743200"/>
            <a:ext cx="1381362" cy="1447800"/>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FFFFFF"/>
                </a:solidFill>
                <a:latin typeface="Arial" pitchFamily="34" charset="0"/>
                <a:cs typeface="Arial" pitchFamily="34" charset="0"/>
              </a:rPr>
              <a:t>Next</a:t>
            </a:r>
          </a:p>
          <a:p>
            <a:pPr algn="r"/>
            <a:r>
              <a:rPr lang="en-US" sz="1200" b="1" dirty="0">
                <a:solidFill>
                  <a:srgbClr val="FFFFFF"/>
                </a:solidFill>
                <a:latin typeface="Arial" pitchFamily="34" charset="0"/>
                <a:cs typeface="Arial" pitchFamily="34" charset="0"/>
              </a:rPr>
              <a:t>Year</a:t>
            </a:r>
          </a:p>
        </p:txBody>
      </p:sp>
      <p:sp>
        <p:nvSpPr>
          <p:cNvPr id="11" name="Oval 10"/>
          <p:cNvSpPr/>
          <p:nvPr/>
        </p:nvSpPr>
        <p:spPr>
          <a:xfrm>
            <a:off x="6856412" y="2743200"/>
            <a:ext cx="1381362" cy="1447800"/>
          </a:xfrm>
          <a:prstGeom prst="ellipse">
            <a:avLst/>
          </a:prstGeom>
          <a:solidFill>
            <a:srgbClr val="FF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FFFF"/>
                </a:solidFill>
                <a:latin typeface="Arial" pitchFamily="34" charset="0"/>
                <a:cs typeface="Arial" pitchFamily="34" charset="0"/>
              </a:rPr>
              <a:t>Previous</a:t>
            </a:r>
            <a:r>
              <a:rPr lang="en-US" sz="3600" b="1" dirty="0">
                <a:solidFill>
                  <a:srgbClr val="FFFFFF"/>
                </a:solidFill>
                <a:latin typeface="Arial" pitchFamily="34" charset="0"/>
                <a:cs typeface="Arial" pitchFamily="34" charset="0"/>
              </a:rPr>
              <a:t> </a:t>
            </a:r>
            <a:r>
              <a:rPr lang="en-US" sz="1200" b="1" dirty="0">
                <a:solidFill>
                  <a:srgbClr val="FFFFFF"/>
                </a:solidFill>
                <a:latin typeface="Arial" pitchFamily="34" charset="0"/>
                <a:cs typeface="Arial" pitchFamily="34" charset="0"/>
              </a:rPr>
              <a:t>Year</a:t>
            </a:r>
          </a:p>
          <a:p>
            <a:endParaRPr lang="en-US" sz="1200" b="1" dirty="0">
              <a:solidFill>
                <a:srgbClr val="FFFFFF"/>
              </a:solidFill>
              <a:latin typeface="Arial" pitchFamily="34" charset="0"/>
              <a:cs typeface="Arial" pitchFamily="34" charset="0"/>
            </a:endParaRPr>
          </a:p>
        </p:txBody>
      </p:sp>
      <p:sp>
        <p:nvSpPr>
          <p:cNvPr id="12" name="Oval 11"/>
          <p:cNvSpPr/>
          <p:nvPr/>
        </p:nvSpPr>
        <p:spPr>
          <a:xfrm>
            <a:off x="7601234" y="2743200"/>
            <a:ext cx="1381362" cy="1447800"/>
          </a:xfrm>
          <a:prstGeom prst="ellipse">
            <a:avLst/>
          </a:prstGeom>
          <a:solidFill>
            <a:schemeClr val="tx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Arial" pitchFamily="34" charset="0"/>
                <a:cs typeface="Arial" pitchFamily="34" charset="0"/>
              </a:rPr>
              <a:t>Current</a:t>
            </a:r>
          </a:p>
          <a:p>
            <a:pPr algn="ctr"/>
            <a:r>
              <a:rPr lang="en-US" sz="1200" b="1" dirty="0">
                <a:solidFill>
                  <a:srgbClr val="FFFFFF"/>
                </a:solidFill>
                <a:latin typeface="Arial" pitchFamily="34" charset="0"/>
                <a:cs typeface="Arial" pitchFamily="34" charset="0"/>
              </a:rPr>
              <a:t>Year</a:t>
            </a:r>
          </a:p>
        </p:txBody>
      </p:sp>
    </p:spTree>
    <p:extLst>
      <p:ext uri="{BB962C8B-B14F-4D97-AF65-F5344CB8AC3E}">
        <p14:creationId xmlns:p14="http://schemas.microsoft.com/office/powerpoint/2010/main" val="16130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fade">
                                      <p:cBhvr>
                                        <p:cTn id="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10.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11.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12.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13.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14.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15.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2.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3.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4.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5.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6.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7.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8.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9.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1815</Words>
  <Application>Microsoft Office PowerPoint</Application>
  <PresentationFormat>Custom</PresentationFormat>
  <Paragraphs>437</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Cambria Math</vt:lpstr>
      <vt:lpstr>Corbel</vt:lpstr>
      <vt:lpstr>Digital Blue Tunnel 16x9</vt:lpstr>
      <vt:lpstr> New England Child Passenger Safety Conference September 9th,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Assessment</vt:lpstr>
      <vt:lpstr>Seatbelt Survey</vt:lpstr>
      <vt:lpstr>Vermont Child Passenger Safety Programs</vt:lpstr>
      <vt:lpstr>2016 Driver Attitude Survey</vt:lpstr>
      <vt:lpstr>2016 Driver Attitude Survey Results</vt:lpstr>
      <vt:lpstr>2016 Driver Attitude Survey Results</vt:lpstr>
      <vt:lpstr>PowerPoint Presentation</vt:lpstr>
      <vt:lpstr>PowerPoint Presentation</vt:lpstr>
      <vt:lpstr>PowerPoint Presentation</vt:lpstr>
      <vt:lpstr>PowerPoint Presentation</vt:lpstr>
      <vt:lpstr>PowerPoint Presentation</vt:lpstr>
      <vt:lpstr>Vermont Child Passenger Safety Programs</vt:lpstr>
      <vt:lpstr>Vermont Child Passenger Safety Programs</vt:lpstr>
      <vt:lpstr>Vermont Child Passenger Safety Programs</vt:lpstr>
      <vt:lpstr>Vermont Child Passenger Safety Programs</vt:lpstr>
      <vt:lpstr>Vermont Child Passenger Safety Programs</vt:lpstr>
      <vt:lpstr>Vermont  CPS Contact Information</vt:lpstr>
      <vt:lpstr>PowerPoint Presentation</vt:lpstr>
      <vt:lpstr>PowerPoint Presentation</vt:lpstr>
      <vt:lpstr>PowerPoint Presentation</vt:lpstr>
      <vt:lpstr>PowerPoint Presentation</vt:lpstr>
      <vt:lpstr>PowerPoint Presentation</vt:lpstr>
      <vt:lpstr>GHSP Web Site         http://ghsp.vermont.gov/</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2016-08-04T12:50:27Z</dcterms:created>
  <dcterms:modified xsi:type="dcterms:W3CDTF">2016-09-08T19:51:50Z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